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2"/>
  </p:notesMasterIdLst>
  <p:sldIdLst>
    <p:sldId id="256" r:id="rId2"/>
    <p:sldId id="309" r:id="rId3"/>
    <p:sldId id="257" r:id="rId4"/>
    <p:sldId id="258" r:id="rId5"/>
    <p:sldId id="259" r:id="rId6"/>
    <p:sldId id="260" r:id="rId7"/>
    <p:sldId id="261" r:id="rId8"/>
    <p:sldId id="263" r:id="rId9"/>
    <p:sldId id="264" r:id="rId10"/>
    <p:sldId id="262" r:id="rId11"/>
    <p:sldId id="296" r:id="rId12"/>
    <p:sldId id="265" r:id="rId13"/>
    <p:sldId id="297" r:id="rId14"/>
    <p:sldId id="266" r:id="rId15"/>
    <p:sldId id="267" r:id="rId16"/>
    <p:sldId id="268" r:id="rId17"/>
    <p:sldId id="269" r:id="rId18"/>
    <p:sldId id="270" r:id="rId19"/>
    <p:sldId id="271" r:id="rId20"/>
    <p:sldId id="287" r:id="rId21"/>
    <p:sldId id="274" r:id="rId22"/>
    <p:sldId id="292" r:id="rId23"/>
    <p:sldId id="293" r:id="rId24"/>
    <p:sldId id="310" r:id="rId25"/>
    <p:sldId id="311" r:id="rId26"/>
    <p:sldId id="295" r:id="rId27"/>
    <p:sldId id="272" r:id="rId28"/>
    <p:sldId id="298" r:id="rId29"/>
    <p:sldId id="275" r:id="rId30"/>
    <p:sldId id="299" r:id="rId31"/>
    <p:sldId id="289" r:id="rId32"/>
    <p:sldId id="276" r:id="rId33"/>
    <p:sldId id="291" r:id="rId34"/>
    <p:sldId id="277" r:id="rId35"/>
    <p:sldId id="300" r:id="rId36"/>
    <p:sldId id="280" r:id="rId37"/>
    <p:sldId id="301" r:id="rId38"/>
    <p:sldId id="281" r:id="rId39"/>
    <p:sldId id="302" r:id="rId40"/>
    <p:sldId id="282" r:id="rId41"/>
    <p:sldId id="303" r:id="rId42"/>
    <p:sldId id="304" r:id="rId43"/>
    <p:sldId id="284" r:id="rId44"/>
    <p:sldId id="305" r:id="rId45"/>
    <p:sldId id="306" r:id="rId46"/>
    <p:sldId id="285" r:id="rId47"/>
    <p:sldId id="286" r:id="rId48"/>
    <p:sldId id="307" r:id="rId49"/>
    <p:sldId id="279" r:id="rId50"/>
    <p:sldId id="278"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D29"/>
    <a:srgbClr val="AC692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24" autoAdjust="0"/>
    <p:restoredTop sz="91935" autoAdjust="0"/>
  </p:normalViewPr>
  <p:slideViewPr>
    <p:cSldViewPr>
      <p:cViewPr varScale="1">
        <p:scale>
          <a:sx n="85" d="100"/>
          <a:sy n="85" d="100"/>
        </p:scale>
        <p:origin x="1349"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4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D2B1CB-B913-410F-90CE-6585333228EB}" type="doc">
      <dgm:prSet loTypeId="urn:microsoft.com/office/officeart/2005/8/layout/arrow1" loCatId="process" qsTypeId="urn:microsoft.com/office/officeart/2005/8/quickstyle/simple1" qsCatId="simple" csTypeId="urn:microsoft.com/office/officeart/2005/8/colors/accent1_2" csCatId="accent1" phldr="1"/>
      <dgm:spPr/>
      <dgm:t>
        <a:bodyPr/>
        <a:lstStyle/>
        <a:p>
          <a:endParaRPr lang="en-GB"/>
        </a:p>
      </dgm:t>
    </dgm:pt>
    <dgm:pt modelId="{A9A6D841-E7E5-43B5-BF23-D10A2B0A6EAD}">
      <dgm:prSet phldrT="[Text]"/>
      <dgm:spPr/>
      <dgm:t>
        <a:bodyPr/>
        <a:lstStyle/>
        <a:p>
          <a:r>
            <a:rPr lang="en-GB" dirty="0" err="1" smtClean="0"/>
            <a:t>Shia</a:t>
          </a:r>
          <a:r>
            <a:rPr lang="en-GB" dirty="0" smtClean="0"/>
            <a:t> </a:t>
          </a:r>
          <a:endParaRPr lang="en-GB" dirty="0"/>
        </a:p>
      </dgm:t>
    </dgm:pt>
    <dgm:pt modelId="{7BF97825-88AE-47AF-A4E9-A55527093AB0}" type="parTrans" cxnId="{2E76027C-1B74-4DE9-96A8-D3CBFFAFADF5}">
      <dgm:prSet/>
      <dgm:spPr/>
      <dgm:t>
        <a:bodyPr/>
        <a:lstStyle/>
        <a:p>
          <a:endParaRPr lang="en-GB"/>
        </a:p>
      </dgm:t>
    </dgm:pt>
    <dgm:pt modelId="{C713DB3B-445E-4E4B-BBF8-68196DE59677}" type="sibTrans" cxnId="{2E76027C-1B74-4DE9-96A8-D3CBFFAFADF5}">
      <dgm:prSet/>
      <dgm:spPr/>
      <dgm:t>
        <a:bodyPr/>
        <a:lstStyle/>
        <a:p>
          <a:endParaRPr lang="en-GB"/>
        </a:p>
      </dgm:t>
    </dgm:pt>
    <dgm:pt modelId="{877C85C2-55C1-42A9-97C2-950118E8CC9D}">
      <dgm:prSet phldrT="[Text]"/>
      <dgm:spPr/>
      <dgm:t>
        <a:bodyPr/>
        <a:lstStyle/>
        <a:p>
          <a:r>
            <a:rPr lang="en-GB" dirty="0" smtClean="0"/>
            <a:t>Sunni</a:t>
          </a:r>
          <a:endParaRPr lang="en-GB" dirty="0"/>
        </a:p>
      </dgm:t>
    </dgm:pt>
    <dgm:pt modelId="{E4D8742A-55BF-4600-9214-59820125F18D}" type="parTrans" cxnId="{7CB734ED-F1AF-46BC-A98D-9E1356832F08}">
      <dgm:prSet/>
      <dgm:spPr/>
      <dgm:t>
        <a:bodyPr/>
        <a:lstStyle/>
        <a:p>
          <a:endParaRPr lang="en-GB"/>
        </a:p>
      </dgm:t>
    </dgm:pt>
    <dgm:pt modelId="{91CAE988-9634-4501-8CB5-889C1C1D45B7}" type="sibTrans" cxnId="{7CB734ED-F1AF-46BC-A98D-9E1356832F08}">
      <dgm:prSet/>
      <dgm:spPr/>
      <dgm:t>
        <a:bodyPr/>
        <a:lstStyle/>
        <a:p>
          <a:endParaRPr lang="en-GB"/>
        </a:p>
      </dgm:t>
    </dgm:pt>
    <dgm:pt modelId="{D7FE2003-B4F6-42DB-BCFA-1B3EADF33931}" type="pres">
      <dgm:prSet presAssocID="{72D2B1CB-B913-410F-90CE-6585333228EB}" presName="cycle" presStyleCnt="0">
        <dgm:presLayoutVars>
          <dgm:dir/>
          <dgm:resizeHandles val="exact"/>
        </dgm:presLayoutVars>
      </dgm:prSet>
      <dgm:spPr/>
      <dgm:t>
        <a:bodyPr/>
        <a:lstStyle/>
        <a:p>
          <a:endParaRPr lang="en-GB"/>
        </a:p>
      </dgm:t>
    </dgm:pt>
    <dgm:pt modelId="{62B727B6-27CE-4970-A731-53BB48C712D6}" type="pres">
      <dgm:prSet presAssocID="{A9A6D841-E7E5-43B5-BF23-D10A2B0A6EAD}" presName="arrow" presStyleLbl="node1" presStyleIdx="0" presStyleCnt="2">
        <dgm:presLayoutVars>
          <dgm:bulletEnabled val="1"/>
        </dgm:presLayoutVars>
      </dgm:prSet>
      <dgm:spPr/>
      <dgm:t>
        <a:bodyPr/>
        <a:lstStyle/>
        <a:p>
          <a:endParaRPr lang="en-GB"/>
        </a:p>
      </dgm:t>
    </dgm:pt>
    <dgm:pt modelId="{C7CAE28D-F62A-4A18-8040-5E4927836733}" type="pres">
      <dgm:prSet presAssocID="{877C85C2-55C1-42A9-97C2-950118E8CC9D}" presName="arrow" presStyleLbl="node1" presStyleIdx="1" presStyleCnt="2">
        <dgm:presLayoutVars>
          <dgm:bulletEnabled val="1"/>
        </dgm:presLayoutVars>
      </dgm:prSet>
      <dgm:spPr/>
      <dgm:t>
        <a:bodyPr/>
        <a:lstStyle/>
        <a:p>
          <a:endParaRPr lang="en-GB"/>
        </a:p>
      </dgm:t>
    </dgm:pt>
  </dgm:ptLst>
  <dgm:cxnLst>
    <dgm:cxn modelId="{2E76027C-1B74-4DE9-96A8-D3CBFFAFADF5}" srcId="{72D2B1CB-B913-410F-90CE-6585333228EB}" destId="{A9A6D841-E7E5-43B5-BF23-D10A2B0A6EAD}" srcOrd="0" destOrd="0" parTransId="{7BF97825-88AE-47AF-A4E9-A55527093AB0}" sibTransId="{C713DB3B-445E-4E4B-BBF8-68196DE59677}"/>
    <dgm:cxn modelId="{6CFE356F-58C6-4482-83F1-391E8977D1BF}" type="presOf" srcId="{A9A6D841-E7E5-43B5-BF23-D10A2B0A6EAD}" destId="{62B727B6-27CE-4970-A731-53BB48C712D6}" srcOrd="0" destOrd="0" presId="urn:microsoft.com/office/officeart/2005/8/layout/arrow1"/>
    <dgm:cxn modelId="{99BF630A-AFE1-433C-BA60-A71B66C42CEB}" type="presOf" srcId="{877C85C2-55C1-42A9-97C2-950118E8CC9D}" destId="{C7CAE28D-F62A-4A18-8040-5E4927836733}" srcOrd="0" destOrd="0" presId="urn:microsoft.com/office/officeart/2005/8/layout/arrow1"/>
    <dgm:cxn modelId="{7CB734ED-F1AF-46BC-A98D-9E1356832F08}" srcId="{72D2B1CB-B913-410F-90CE-6585333228EB}" destId="{877C85C2-55C1-42A9-97C2-950118E8CC9D}" srcOrd="1" destOrd="0" parTransId="{E4D8742A-55BF-4600-9214-59820125F18D}" sibTransId="{91CAE988-9634-4501-8CB5-889C1C1D45B7}"/>
    <dgm:cxn modelId="{B3C41DF9-DDD0-4D7A-BE3A-9D88C54CC881}" type="presOf" srcId="{72D2B1CB-B913-410F-90CE-6585333228EB}" destId="{D7FE2003-B4F6-42DB-BCFA-1B3EADF33931}" srcOrd="0" destOrd="0" presId="urn:microsoft.com/office/officeart/2005/8/layout/arrow1"/>
    <dgm:cxn modelId="{8EB68764-FF11-48CD-B64C-D6D0B9B40390}" type="presParOf" srcId="{D7FE2003-B4F6-42DB-BCFA-1B3EADF33931}" destId="{62B727B6-27CE-4970-A731-53BB48C712D6}" srcOrd="0" destOrd="0" presId="urn:microsoft.com/office/officeart/2005/8/layout/arrow1"/>
    <dgm:cxn modelId="{966560CA-0C80-4D5B-B1DC-24CDCCF317E1}" type="presParOf" srcId="{D7FE2003-B4F6-42DB-BCFA-1B3EADF33931}" destId="{C7CAE28D-F62A-4A18-8040-5E4927836733}" srcOrd="1" destOrd="0" presId="urn:microsoft.com/office/officeart/2005/8/layout/arrow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67207D-52A9-48C6-89F5-2BAE5864545F}" type="doc">
      <dgm:prSet loTypeId="urn:microsoft.com/office/officeart/2005/8/layout/funnel1" loCatId="process" qsTypeId="urn:microsoft.com/office/officeart/2005/8/quickstyle/simple1" qsCatId="simple" csTypeId="urn:microsoft.com/office/officeart/2005/8/colors/accent3_1" csCatId="accent3" phldr="1"/>
      <dgm:spPr/>
      <dgm:t>
        <a:bodyPr/>
        <a:lstStyle/>
        <a:p>
          <a:endParaRPr lang="en-GB"/>
        </a:p>
      </dgm:t>
    </dgm:pt>
    <dgm:pt modelId="{C0DA8B72-DD73-4BC9-9335-CEF9FA9DA4CF}">
      <dgm:prSet phldrT="[Text]" custT="1"/>
      <dgm:spPr/>
      <dgm:t>
        <a:bodyPr/>
        <a:lstStyle/>
        <a:p>
          <a:r>
            <a:rPr lang="en-GB" sz="2400" dirty="0" err="1" smtClean="0"/>
            <a:t>Shia</a:t>
          </a:r>
          <a:r>
            <a:rPr lang="en-GB" sz="2400" dirty="0" smtClean="0"/>
            <a:t> Militias</a:t>
          </a:r>
          <a:endParaRPr lang="en-GB" sz="2400" dirty="0"/>
        </a:p>
      </dgm:t>
    </dgm:pt>
    <dgm:pt modelId="{65C4FFC2-9C46-40E3-AD52-155C38DF0C2E}" type="parTrans" cxnId="{6C474BFE-D001-42BB-9D99-9AB71CC9BC39}">
      <dgm:prSet/>
      <dgm:spPr/>
      <dgm:t>
        <a:bodyPr/>
        <a:lstStyle/>
        <a:p>
          <a:endParaRPr lang="en-GB" sz="3200"/>
        </a:p>
      </dgm:t>
    </dgm:pt>
    <dgm:pt modelId="{A0CF5711-A3A7-4D21-BE3E-A15D0473939C}" type="sibTrans" cxnId="{6C474BFE-D001-42BB-9D99-9AB71CC9BC39}">
      <dgm:prSet/>
      <dgm:spPr/>
      <dgm:t>
        <a:bodyPr/>
        <a:lstStyle/>
        <a:p>
          <a:endParaRPr lang="en-GB" sz="3200"/>
        </a:p>
      </dgm:t>
    </dgm:pt>
    <dgm:pt modelId="{9974F6DF-9D68-45DC-AE1B-C2E77970FC68}">
      <dgm:prSet phldrT="[Text]" custT="1"/>
      <dgm:spPr/>
      <dgm:t>
        <a:bodyPr/>
        <a:lstStyle/>
        <a:p>
          <a:r>
            <a:rPr lang="en-GB" sz="2400" dirty="0" smtClean="0"/>
            <a:t>Sunni Insurgents</a:t>
          </a:r>
          <a:endParaRPr lang="en-GB" sz="2400" dirty="0"/>
        </a:p>
      </dgm:t>
    </dgm:pt>
    <dgm:pt modelId="{A6CDFA63-54D5-4F20-B7FE-67D96EC29223}" type="parTrans" cxnId="{27B5D159-8121-42AE-A5A1-183B913207F6}">
      <dgm:prSet/>
      <dgm:spPr/>
      <dgm:t>
        <a:bodyPr/>
        <a:lstStyle/>
        <a:p>
          <a:endParaRPr lang="en-GB" sz="3200"/>
        </a:p>
      </dgm:t>
    </dgm:pt>
    <dgm:pt modelId="{C5C9B5C9-7A0F-4470-A2DB-E68430F4C7AA}" type="sibTrans" cxnId="{27B5D159-8121-42AE-A5A1-183B913207F6}">
      <dgm:prSet/>
      <dgm:spPr/>
      <dgm:t>
        <a:bodyPr/>
        <a:lstStyle/>
        <a:p>
          <a:endParaRPr lang="en-GB" sz="3200"/>
        </a:p>
      </dgm:t>
    </dgm:pt>
    <dgm:pt modelId="{DB1B3A0C-B387-48DE-B569-753363941F1F}">
      <dgm:prSet phldrT="[Text]" custT="1"/>
      <dgm:spPr/>
      <dgm:t>
        <a:bodyPr/>
        <a:lstStyle/>
        <a:p>
          <a:r>
            <a:rPr lang="en-GB" sz="2400" dirty="0" smtClean="0"/>
            <a:t>US led Forces</a:t>
          </a:r>
          <a:endParaRPr lang="en-GB" sz="2400" dirty="0"/>
        </a:p>
      </dgm:t>
    </dgm:pt>
    <dgm:pt modelId="{0CA24AF5-D09C-4B82-BAEA-5ECC468B7CC6}" type="parTrans" cxnId="{0F63FF76-D884-410E-A2CD-CEF97250E87B}">
      <dgm:prSet/>
      <dgm:spPr/>
      <dgm:t>
        <a:bodyPr/>
        <a:lstStyle/>
        <a:p>
          <a:endParaRPr lang="en-GB" sz="3200"/>
        </a:p>
      </dgm:t>
    </dgm:pt>
    <dgm:pt modelId="{5A0DB501-B632-4A2B-B946-11D8A06DD48E}" type="sibTrans" cxnId="{0F63FF76-D884-410E-A2CD-CEF97250E87B}">
      <dgm:prSet/>
      <dgm:spPr/>
      <dgm:t>
        <a:bodyPr/>
        <a:lstStyle/>
        <a:p>
          <a:endParaRPr lang="en-GB" sz="3200"/>
        </a:p>
      </dgm:t>
    </dgm:pt>
    <dgm:pt modelId="{F3DE5D45-A7C3-4FB0-9D2D-BA13103E40D7}">
      <dgm:prSet phldrT="[Text]" custT="1"/>
      <dgm:spPr/>
      <dgm:t>
        <a:bodyPr/>
        <a:lstStyle/>
        <a:p>
          <a:r>
            <a:rPr lang="en-GB" sz="4800" dirty="0" smtClean="0"/>
            <a:t>Civil War</a:t>
          </a:r>
          <a:endParaRPr lang="en-GB" sz="4800" dirty="0"/>
        </a:p>
      </dgm:t>
    </dgm:pt>
    <dgm:pt modelId="{A11A0538-8DDC-45CC-BBEC-EEA8F5D44C7A}" type="parTrans" cxnId="{DC292E83-85F8-4008-ACFC-B4B2D9875B20}">
      <dgm:prSet/>
      <dgm:spPr/>
      <dgm:t>
        <a:bodyPr/>
        <a:lstStyle/>
        <a:p>
          <a:endParaRPr lang="en-GB" sz="3200"/>
        </a:p>
      </dgm:t>
    </dgm:pt>
    <dgm:pt modelId="{093EFA16-E7F4-426F-BDCD-5DA787398B0F}" type="sibTrans" cxnId="{DC292E83-85F8-4008-ACFC-B4B2D9875B20}">
      <dgm:prSet/>
      <dgm:spPr/>
      <dgm:t>
        <a:bodyPr/>
        <a:lstStyle/>
        <a:p>
          <a:endParaRPr lang="en-GB" sz="3200"/>
        </a:p>
      </dgm:t>
    </dgm:pt>
    <dgm:pt modelId="{4F8D7749-0F2D-4E62-98F2-B0BF87AF387C}" type="pres">
      <dgm:prSet presAssocID="{9D67207D-52A9-48C6-89F5-2BAE5864545F}" presName="Name0" presStyleCnt="0">
        <dgm:presLayoutVars>
          <dgm:chMax val="4"/>
          <dgm:resizeHandles val="exact"/>
        </dgm:presLayoutVars>
      </dgm:prSet>
      <dgm:spPr/>
      <dgm:t>
        <a:bodyPr/>
        <a:lstStyle/>
        <a:p>
          <a:endParaRPr lang="en-GB"/>
        </a:p>
      </dgm:t>
    </dgm:pt>
    <dgm:pt modelId="{A8E35609-2ABE-46AD-B76D-F2304422FFFE}" type="pres">
      <dgm:prSet presAssocID="{9D67207D-52A9-48C6-89F5-2BAE5864545F}" presName="ellipse" presStyleLbl="trBgShp" presStyleIdx="0" presStyleCnt="1" custLinFactNeighborY="4325"/>
      <dgm:spPr/>
      <dgm:t>
        <a:bodyPr/>
        <a:lstStyle/>
        <a:p>
          <a:endParaRPr lang="en-GB"/>
        </a:p>
      </dgm:t>
    </dgm:pt>
    <dgm:pt modelId="{79DE8B04-F662-48AB-A529-F852E6F3915C}" type="pres">
      <dgm:prSet presAssocID="{9D67207D-52A9-48C6-89F5-2BAE5864545F}" presName="arrow1" presStyleLbl="fgShp" presStyleIdx="0" presStyleCnt="1"/>
      <dgm:spPr/>
      <dgm:t>
        <a:bodyPr/>
        <a:lstStyle/>
        <a:p>
          <a:endParaRPr lang="en-GB"/>
        </a:p>
      </dgm:t>
    </dgm:pt>
    <dgm:pt modelId="{30A6D489-B481-4FFE-9753-2CFB217BDEA9}" type="pres">
      <dgm:prSet presAssocID="{9D67207D-52A9-48C6-89F5-2BAE5864545F}" presName="rectangle" presStyleLbl="revTx" presStyleIdx="0" presStyleCnt="1">
        <dgm:presLayoutVars>
          <dgm:bulletEnabled val="1"/>
        </dgm:presLayoutVars>
      </dgm:prSet>
      <dgm:spPr/>
      <dgm:t>
        <a:bodyPr/>
        <a:lstStyle/>
        <a:p>
          <a:endParaRPr lang="en-GB"/>
        </a:p>
      </dgm:t>
    </dgm:pt>
    <dgm:pt modelId="{5EE43682-4A83-435B-A92C-88F85A81CCCE}" type="pres">
      <dgm:prSet presAssocID="{9974F6DF-9D68-45DC-AE1B-C2E77970FC68}" presName="item1" presStyleLbl="node1" presStyleIdx="0" presStyleCnt="3">
        <dgm:presLayoutVars>
          <dgm:bulletEnabled val="1"/>
        </dgm:presLayoutVars>
      </dgm:prSet>
      <dgm:spPr/>
      <dgm:t>
        <a:bodyPr/>
        <a:lstStyle/>
        <a:p>
          <a:endParaRPr lang="en-GB"/>
        </a:p>
      </dgm:t>
    </dgm:pt>
    <dgm:pt modelId="{DE694142-377D-4F08-918C-CEA34AD45996}" type="pres">
      <dgm:prSet presAssocID="{DB1B3A0C-B387-48DE-B569-753363941F1F}" presName="item2" presStyleLbl="node1" presStyleIdx="1" presStyleCnt="3">
        <dgm:presLayoutVars>
          <dgm:bulletEnabled val="1"/>
        </dgm:presLayoutVars>
      </dgm:prSet>
      <dgm:spPr/>
      <dgm:t>
        <a:bodyPr/>
        <a:lstStyle/>
        <a:p>
          <a:endParaRPr lang="en-GB"/>
        </a:p>
      </dgm:t>
    </dgm:pt>
    <dgm:pt modelId="{A58B8F40-B837-4D2B-9D17-196DC7229911}" type="pres">
      <dgm:prSet presAssocID="{F3DE5D45-A7C3-4FB0-9D2D-BA13103E40D7}" presName="item3" presStyleLbl="node1" presStyleIdx="2" presStyleCnt="3">
        <dgm:presLayoutVars>
          <dgm:bulletEnabled val="1"/>
        </dgm:presLayoutVars>
      </dgm:prSet>
      <dgm:spPr/>
      <dgm:t>
        <a:bodyPr/>
        <a:lstStyle/>
        <a:p>
          <a:endParaRPr lang="en-GB"/>
        </a:p>
      </dgm:t>
    </dgm:pt>
    <dgm:pt modelId="{B23C93AF-5D19-44AE-8CA2-11526DDA3766}" type="pres">
      <dgm:prSet presAssocID="{9D67207D-52A9-48C6-89F5-2BAE5864545F}" presName="funnel" presStyleLbl="trAlignAcc1" presStyleIdx="0" presStyleCnt="1"/>
      <dgm:spPr/>
      <dgm:t>
        <a:bodyPr/>
        <a:lstStyle/>
        <a:p>
          <a:endParaRPr lang="en-GB"/>
        </a:p>
      </dgm:t>
    </dgm:pt>
  </dgm:ptLst>
  <dgm:cxnLst>
    <dgm:cxn modelId="{F1A1E33F-6CFC-4F8C-B59C-64019025EB76}" type="presOf" srcId="{C0DA8B72-DD73-4BC9-9335-CEF9FA9DA4CF}" destId="{A58B8F40-B837-4D2B-9D17-196DC7229911}" srcOrd="0" destOrd="0" presId="urn:microsoft.com/office/officeart/2005/8/layout/funnel1"/>
    <dgm:cxn modelId="{2E2883D9-1DF0-4CC1-8A43-FF599BAF53FD}" type="presOf" srcId="{9D67207D-52A9-48C6-89F5-2BAE5864545F}" destId="{4F8D7749-0F2D-4E62-98F2-B0BF87AF387C}" srcOrd="0" destOrd="0" presId="urn:microsoft.com/office/officeart/2005/8/layout/funnel1"/>
    <dgm:cxn modelId="{3EB22E74-FBC1-4A00-8E77-BC956EBDF3C9}" type="presOf" srcId="{F3DE5D45-A7C3-4FB0-9D2D-BA13103E40D7}" destId="{30A6D489-B481-4FFE-9753-2CFB217BDEA9}" srcOrd="0" destOrd="0" presId="urn:microsoft.com/office/officeart/2005/8/layout/funnel1"/>
    <dgm:cxn modelId="{6C474BFE-D001-42BB-9D99-9AB71CC9BC39}" srcId="{9D67207D-52A9-48C6-89F5-2BAE5864545F}" destId="{C0DA8B72-DD73-4BC9-9335-CEF9FA9DA4CF}" srcOrd="0" destOrd="0" parTransId="{65C4FFC2-9C46-40E3-AD52-155C38DF0C2E}" sibTransId="{A0CF5711-A3A7-4D21-BE3E-A15D0473939C}"/>
    <dgm:cxn modelId="{6FBC913A-9EA5-42C5-AFC8-BB56AD9B54C6}" type="presOf" srcId="{DB1B3A0C-B387-48DE-B569-753363941F1F}" destId="{5EE43682-4A83-435B-A92C-88F85A81CCCE}" srcOrd="0" destOrd="0" presId="urn:microsoft.com/office/officeart/2005/8/layout/funnel1"/>
    <dgm:cxn modelId="{DC292E83-85F8-4008-ACFC-B4B2D9875B20}" srcId="{9D67207D-52A9-48C6-89F5-2BAE5864545F}" destId="{F3DE5D45-A7C3-4FB0-9D2D-BA13103E40D7}" srcOrd="3" destOrd="0" parTransId="{A11A0538-8DDC-45CC-BBEC-EEA8F5D44C7A}" sibTransId="{093EFA16-E7F4-426F-BDCD-5DA787398B0F}"/>
    <dgm:cxn modelId="{EFB0FC84-2867-4DC8-BA2D-644115E52991}" type="presOf" srcId="{9974F6DF-9D68-45DC-AE1B-C2E77970FC68}" destId="{DE694142-377D-4F08-918C-CEA34AD45996}" srcOrd="0" destOrd="0" presId="urn:microsoft.com/office/officeart/2005/8/layout/funnel1"/>
    <dgm:cxn modelId="{0F63FF76-D884-410E-A2CD-CEF97250E87B}" srcId="{9D67207D-52A9-48C6-89F5-2BAE5864545F}" destId="{DB1B3A0C-B387-48DE-B569-753363941F1F}" srcOrd="2" destOrd="0" parTransId="{0CA24AF5-D09C-4B82-BAEA-5ECC468B7CC6}" sibTransId="{5A0DB501-B632-4A2B-B946-11D8A06DD48E}"/>
    <dgm:cxn modelId="{27B5D159-8121-42AE-A5A1-183B913207F6}" srcId="{9D67207D-52A9-48C6-89F5-2BAE5864545F}" destId="{9974F6DF-9D68-45DC-AE1B-C2E77970FC68}" srcOrd="1" destOrd="0" parTransId="{A6CDFA63-54D5-4F20-B7FE-67D96EC29223}" sibTransId="{C5C9B5C9-7A0F-4470-A2DB-E68430F4C7AA}"/>
    <dgm:cxn modelId="{CC039559-0426-498F-90CF-18182B543D33}" type="presParOf" srcId="{4F8D7749-0F2D-4E62-98F2-B0BF87AF387C}" destId="{A8E35609-2ABE-46AD-B76D-F2304422FFFE}" srcOrd="0" destOrd="0" presId="urn:microsoft.com/office/officeart/2005/8/layout/funnel1"/>
    <dgm:cxn modelId="{C0846AAB-3EB8-4316-8DE9-28567F084EC3}" type="presParOf" srcId="{4F8D7749-0F2D-4E62-98F2-B0BF87AF387C}" destId="{79DE8B04-F662-48AB-A529-F852E6F3915C}" srcOrd="1" destOrd="0" presId="urn:microsoft.com/office/officeart/2005/8/layout/funnel1"/>
    <dgm:cxn modelId="{218367E4-8E32-4405-BE09-3A4871D2170C}" type="presParOf" srcId="{4F8D7749-0F2D-4E62-98F2-B0BF87AF387C}" destId="{30A6D489-B481-4FFE-9753-2CFB217BDEA9}" srcOrd="2" destOrd="0" presId="urn:microsoft.com/office/officeart/2005/8/layout/funnel1"/>
    <dgm:cxn modelId="{D0B52F50-31D1-4DC6-BB3C-020F0297153E}" type="presParOf" srcId="{4F8D7749-0F2D-4E62-98F2-B0BF87AF387C}" destId="{5EE43682-4A83-435B-A92C-88F85A81CCCE}" srcOrd="3" destOrd="0" presId="urn:microsoft.com/office/officeart/2005/8/layout/funnel1"/>
    <dgm:cxn modelId="{2B0B2D2B-7706-43B4-9440-DC668C1F4EBA}" type="presParOf" srcId="{4F8D7749-0F2D-4E62-98F2-B0BF87AF387C}" destId="{DE694142-377D-4F08-918C-CEA34AD45996}" srcOrd="4" destOrd="0" presId="urn:microsoft.com/office/officeart/2005/8/layout/funnel1"/>
    <dgm:cxn modelId="{ED35E71D-CB92-4ACF-832A-757D36DD10F8}" type="presParOf" srcId="{4F8D7749-0F2D-4E62-98F2-B0BF87AF387C}" destId="{A58B8F40-B837-4D2B-9D17-196DC7229911}" srcOrd="5" destOrd="0" presId="urn:microsoft.com/office/officeart/2005/8/layout/funnel1"/>
    <dgm:cxn modelId="{025363F3-5507-4A03-B21B-5A0D1F002EBA}" type="presParOf" srcId="{4F8D7749-0F2D-4E62-98F2-B0BF87AF387C}" destId="{B23C93AF-5D19-44AE-8CA2-11526DDA3766}"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03CEFA-D8A6-4F90-BB5C-9420578C5685}" type="doc">
      <dgm:prSet loTypeId="urn:microsoft.com/office/officeart/2005/8/layout/gear1" loCatId="process" qsTypeId="urn:microsoft.com/office/officeart/2005/8/quickstyle/simple1" qsCatId="simple" csTypeId="urn:microsoft.com/office/officeart/2005/8/colors/accent2_1" csCatId="accent2" phldr="1"/>
      <dgm:spPr/>
    </dgm:pt>
    <dgm:pt modelId="{F28886D8-F2A5-4623-B34D-436D08CF6B6F}">
      <dgm:prSet phldrT="[Text]" custT="1"/>
      <dgm:spPr/>
      <dgm:t>
        <a:bodyPr/>
        <a:lstStyle/>
        <a:p>
          <a:r>
            <a:rPr lang="en-GB" sz="1800" dirty="0" smtClean="0"/>
            <a:t>Prime </a:t>
          </a:r>
          <a:r>
            <a:rPr lang="en-GB" sz="1800" smtClean="0"/>
            <a:t>Minister   (Shia</a:t>
          </a:r>
          <a:r>
            <a:rPr lang="en-GB" sz="1800" dirty="0" smtClean="0"/>
            <a:t>)</a:t>
          </a:r>
          <a:endParaRPr lang="en-GB" sz="1800" dirty="0"/>
        </a:p>
      </dgm:t>
    </dgm:pt>
    <dgm:pt modelId="{C5E08877-DDB7-44FB-96A3-7CE8613DDB6D}" type="parTrans" cxnId="{147F8080-B04E-4F10-9416-486559F33D00}">
      <dgm:prSet/>
      <dgm:spPr/>
      <dgm:t>
        <a:bodyPr/>
        <a:lstStyle/>
        <a:p>
          <a:endParaRPr lang="en-GB" sz="2800"/>
        </a:p>
      </dgm:t>
    </dgm:pt>
    <dgm:pt modelId="{396A92B9-1618-474B-9448-83618CF226D1}" type="sibTrans" cxnId="{147F8080-B04E-4F10-9416-486559F33D00}">
      <dgm:prSet/>
      <dgm:spPr/>
      <dgm:t>
        <a:bodyPr/>
        <a:lstStyle/>
        <a:p>
          <a:endParaRPr lang="en-GB" sz="2800"/>
        </a:p>
      </dgm:t>
    </dgm:pt>
    <dgm:pt modelId="{4E77ACD1-228F-47C3-88E6-4DB8B5EF6C69}">
      <dgm:prSet phldrT="[Text]" custT="1"/>
      <dgm:spPr/>
      <dgm:t>
        <a:bodyPr/>
        <a:lstStyle/>
        <a:p>
          <a:r>
            <a:rPr lang="en-GB" sz="1800" dirty="0" smtClean="0"/>
            <a:t>President  (Kurd)</a:t>
          </a:r>
          <a:endParaRPr lang="en-GB" sz="1800" dirty="0"/>
        </a:p>
      </dgm:t>
    </dgm:pt>
    <dgm:pt modelId="{EDC8387B-62A6-488D-8100-76F7602E48DD}" type="parTrans" cxnId="{91BF05AF-09B2-4E71-A518-F3A20CE099AF}">
      <dgm:prSet/>
      <dgm:spPr/>
      <dgm:t>
        <a:bodyPr/>
        <a:lstStyle/>
        <a:p>
          <a:endParaRPr lang="en-GB" sz="2800"/>
        </a:p>
      </dgm:t>
    </dgm:pt>
    <dgm:pt modelId="{E97D18F9-62BF-4E9B-BB52-63E25B3D5E50}" type="sibTrans" cxnId="{91BF05AF-09B2-4E71-A518-F3A20CE099AF}">
      <dgm:prSet/>
      <dgm:spPr/>
      <dgm:t>
        <a:bodyPr/>
        <a:lstStyle/>
        <a:p>
          <a:endParaRPr lang="en-GB" sz="2800"/>
        </a:p>
      </dgm:t>
    </dgm:pt>
    <dgm:pt modelId="{5145B1E4-27F9-4B99-9EE7-065AF6EBCE8E}">
      <dgm:prSet phldrT="[Text]" custT="1"/>
      <dgm:spPr/>
      <dgm:t>
        <a:bodyPr/>
        <a:lstStyle/>
        <a:p>
          <a:r>
            <a:rPr lang="en-GB" sz="1800" dirty="0" smtClean="0"/>
            <a:t>Speaker (Sunni)</a:t>
          </a:r>
          <a:endParaRPr lang="en-GB" sz="1800" dirty="0"/>
        </a:p>
      </dgm:t>
    </dgm:pt>
    <dgm:pt modelId="{5DA549ED-4ACF-49A2-A435-38397DE29AE8}" type="parTrans" cxnId="{80CFEF68-E041-4301-ADA7-0533CDFDD47E}">
      <dgm:prSet/>
      <dgm:spPr/>
      <dgm:t>
        <a:bodyPr/>
        <a:lstStyle/>
        <a:p>
          <a:endParaRPr lang="en-GB" sz="2800"/>
        </a:p>
      </dgm:t>
    </dgm:pt>
    <dgm:pt modelId="{A18DD040-2973-4E1B-85DA-861474AF2892}" type="sibTrans" cxnId="{80CFEF68-E041-4301-ADA7-0533CDFDD47E}">
      <dgm:prSet/>
      <dgm:spPr/>
      <dgm:t>
        <a:bodyPr/>
        <a:lstStyle/>
        <a:p>
          <a:endParaRPr lang="en-GB" sz="2800"/>
        </a:p>
      </dgm:t>
    </dgm:pt>
    <dgm:pt modelId="{DE100083-C3B6-48F9-8B24-82F4944FBDF3}" type="pres">
      <dgm:prSet presAssocID="{9D03CEFA-D8A6-4F90-BB5C-9420578C5685}" presName="composite" presStyleCnt="0">
        <dgm:presLayoutVars>
          <dgm:chMax val="3"/>
          <dgm:animLvl val="lvl"/>
          <dgm:resizeHandles val="exact"/>
        </dgm:presLayoutVars>
      </dgm:prSet>
      <dgm:spPr/>
    </dgm:pt>
    <dgm:pt modelId="{A28DC2E9-FD34-45AF-B0D9-00E427B8F8F8}" type="pres">
      <dgm:prSet presAssocID="{F28886D8-F2A5-4623-B34D-436D08CF6B6F}" presName="gear1" presStyleLbl="node1" presStyleIdx="0" presStyleCnt="3">
        <dgm:presLayoutVars>
          <dgm:chMax val="1"/>
          <dgm:bulletEnabled val="1"/>
        </dgm:presLayoutVars>
      </dgm:prSet>
      <dgm:spPr/>
      <dgm:t>
        <a:bodyPr/>
        <a:lstStyle/>
        <a:p>
          <a:endParaRPr lang="en-GB"/>
        </a:p>
      </dgm:t>
    </dgm:pt>
    <dgm:pt modelId="{BC7FE126-9C26-4593-B12D-F62164212273}" type="pres">
      <dgm:prSet presAssocID="{F28886D8-F2A5-4623-B34D-436D08CF6B6F}" presName="gear1srcNode" presStyleLbl="node1" presStyleIdx="0" presStyleCnt="3"/>
      <dgm:spPr/>
      <dgm:t>
        <a:bodyPr/>
        <a:lstStyle/>
        <a:p>
          <a:endParaRPr lang="en-GB"/>
        </a:p>
      </dgm:t>
    </dgm:pt>
    <dgm:pt modelId="{7CE0424E-37EA-4D7B-8C5F-69D7ED6D647D}" type="pres">
      <dgm:prSet presAssocID="{F28886D8-F2A5-4623-B34D-436D08CF6B6F}" presName="gear1dstNode" presStyleLbl="node1" presStyleIdx="0" presStyleCnt="3"/>
      <dgm:spPr/>
      <dgm:t>
        <a:bodyPr/>
        <a:lstStyle/>
        <a:p>
          <a:endParaRPr lang="en-GB"/>
        </a:p>
      </dgm:t>
    </dgm:pt>
    <dgm:pt modelId="{FE062332-4932-44F1-B5C2-6104397BB98A}" type="pres">
      <dgm:prSet presAssocID="{4E77ACD1-228F-47C3-88E6-4DB8B5EF6C69}" presName="gear2" presStyleLbl="node1" presStyleIdx="1" presStyleCnt="3">
        <dgm:presLayoutVars>
          <dgm:chMax val="1"/>
          <dgm:bulletEnabled val="1"/>
        </dgm:presLayoutVars>
      </dgm:prSet>
      <dgm:spPr/>
      <dgm:t>
        <a:bodyPr/>
        <a:lstStyle/>
        <a:p>
          <a:endParaRPr lang="en-GB"/>
        </a:p>
      </dgm:t>
    </dgm:pt>
    <dgm:pt modelId="{D2249FF9-2F58-4077-83DF-40D4D17F725D}" type="pres">
      <dgm:prSet presAssocID="{4E77ACD1-228F-47C3-88E6-4DB8B5EF6C69}" presName="gear2srcNode" presStyleLbl="node1" presStyleIdx="1" presStyleCnt="3"/>
      <dgm:spPr/>
      <dgm:t>
        <a:bodyPr/>
        <a:lstStyle/>
        <a:p>
          <a:endParaRPr lang="en-GB"/>
        </a:p>
      </dgm:t>
    </dgm:pt>
    <dgm:pt modelId="{8DE6B794-E03D-4B7A-9FB7-7D100E57A1C7}" type="pres">
      <dgm:prSet presAssocID="{4E77ACD1-228F-47C3-88E6-4DB8B5EF6C69}" presName="gear2dstNode" presStyleLbl="node1" presStyleIdx="1" presStyleCnt="3"/>
      <dgm:spPr/>
      <dgm:t>
        <a:bodyPr/>
        <a:lstStyle/>
        <a:p>
          <a:endParaRPr lang="en-GB"/>
        </a:p>
      </dgm:t>
    </dgm:pt>
    <dgm:pt modelId="{EDF7EA52-0434-43AB-BE2B-38D11A6FC505}" type="pres">
      <dgm:prSet presAssocID="{5145B1E4-27F9-4B99-9EE7-065AF6EBCE8E}" presName="gear3" presStyleLbl="node1" presStyleIdx="2" presStyleCnt="3"/>
      <dgm:spPr/>
      <dgm:t>
        <a:bodyPr/>
        <a:lstStyle/>
        <a:p>
          <a:endParaRPr lang="en-GB"/>
        </a:p>
      </dgm:t>
    </dgm:pt>
    <dgm:pt modelId="{AA76D8C8-478F-4E0D-8B59-1DD1956A3031}" type="pres">
      <dgm:prSet presAssocID="{5145B1E4-27F9-4B99-9EE7-065AF6EBCE8E}" presName="gear3tx" presStyleLbl="node1" presStyleIdx="2" presStyleCnt="3">
        <dgm:presLayoutVars>
          <dgm:chMax val="1"/>
          <dgm:bulletEnabled val="1"/>
        </dgm:presLayoutVars>
      </dgm:prSet>
      <dgm:spPr/>
      <dgm:t>
        <a:bodyPr/>
        <a:lstStyle/>
        <a:p>
          <a:endParaRPr lang="en-GB"/>
        </a:p>
      </dgm:t>
    </dgm:pt>
    <dgm:pt modelId="{59D53EAA-2780-4704-9B0C-199EEBFC4C72}" type="pres">
      <dgm:prSet presAssocID="{5145B1E4-27F9-4B99-9EE7-065AF6EBCE8E}" presName="gear3srcNode" presStyleLbl="node1" presStyleIdx="2" presStyleCnt="3"/>
      <dgm:spPr/>
      <dgm:t>
        <a:bodyPr/>
        <a:lstStyle/>
        <a:p>
          <a:endParaRPr lang="en-GB"/>
        </a:p>
      </dgm:t>
    </dgm:pt>
    <dgm:pt modelId="{7A299C37-3785-4129-9698-E30218041EF0}" type="pres">
      <dgm:prSet presAssocID="{5145B1E4-27F9-4B99-9EE7-065AF6EBCE8E}" presName="gear3dstNode" presStyleLbl="node1" presStyleIdx="2" presStyleCnt="3"/>
      <dgm:spPr/>
      <dgm:t>
        <a:bodyPr/>
        <a:lstStyle/>
        <a:p>
          <a:endParaRPr lang="en-GB"/>
        </a:p>
      </dgm:t>
    </dgm:pt>
    <dgm:pt modelId="{21E4E892-24CF-4A69-A3BD-716BF6C82244}" type="pres">
      <dgm:prSet presAssocID="{396A92B9-1618-474B-9448-83618CF226D1}" presName="connector1" presStyleLbl="sibTrans2D1" presStyleIdx="0" presStyleCnt="3"/>
      <dgm:spPr/>
      <dgm:t>
        <a:bodyPr/>
        <a:lstStyle/>
        <a:p>
          <a:endParaRPr lang="en-GB"/>
        </a:p>
      </dgm:t>
    </dgm:pt>
    <dgm:pt modelId="{F774BF5A-67C4-40FA-B76A-D5DCCA9E1693}" type="pres">
      <dgm:prSet presAssocID="{E97D18F9-62BF-4E9B-BB52-63E25B3D5E50}" presName="connector2" presStyleLbl="sibTrans2D1" presStyleIdx="1" presStyleCnt="3"/>
      <dgm:spPr/>
      <dgm:t>
        <a:bodyPr/>
        <a:lstStyle/>
        <a:p>
          <a:endParaRPr lang="en-GB"/>
        </a:p>
      </dgm:t>
    </dgm:pt>
    <dgm:pt modelId="{37D8DC19-DD6D-412C-8B95-0E000908A161}" type="pres">
      <dgm:prSet presAssocID="{A18DD040-2973-4E1B-85DA-861474AF2892}" presName="connector3" presStyleLbl="sibTrans2D1" presStyleIdx="2" presStyleCnt="3"/>
      <dgm:spPr/>
      <dgm:t>
        <a:bodyPr/>
        <a:lstStyle/>
        <a:p>
          <a:endParaRPr lang="en-GB"/>
        </a:p>
      </dgm:t>
    </dgm:pt>
  </dgm:ptLst>
  <dgm:cxnLst>
    <dgm:cxn modelId="{80CFEF68-E041-4301-ADA7-0533CDFDD47E}" srcId="{9D03CEFA-D8A6-4F90-BB5C-9420578C5685}" destId="{5145B1E4-27F9-4B99-9EE7-065AF6EBCE8E}" srcOrd="2" destOrd="0" parTransId="{5DA549ED-4ACF-49A2-A435-38397DE29AE8}" sibTransId="{A18DD040-2973-4E1B-85DA-861474AF2892}"/>
    <dgm:cxn modelId="{12409B0C-1D39-4760-8BE2-10CF6682E595}" type="presOf" srcId="{F28886D8-F2A5-4623-B34D-436D08CF6B6F}" destId="{A28DC2E9-FD34-45AF-B0D9-00E427B8F8F8}" srcOrd="0" destOrd="0" presId="urn:microsoft.com/office/officeart/2005/8/layout/gear1"/>
    <dgm:cxn modelId="{137C8D6E-FC69-48CF-B1E2-8FF9BE5C5AC9}" type="presOf" srcId="{F28886D8-F2A5-4623-B34D-436D08CF6B6F}" destId="{7CE0424E-37EA-4D7B-8C5F-69D7ED6D647D}" srcOrd="2" destOrd="0" presId="urn:microsoft.com/office/officeart/2005/8/layout/gear1"/>
    <dgm:cxn modelId="{8C59CE37-6FFD-4553-94C9-7ADC5A3DF0C1}" type="presOf" srcId="{4E77ACD1-228F-47C3-88E6-4DB8B5EF6C69}" destId="{D2249FF9-2F58-4077-83DF-40D4D17F725D}" srcOrd="1" destOrd="0" presId="urn:microsoft.com/office/officeart/2005/8/layout/gear1"/>
    <dgm:cxn modelId="{55B7EDDC-71E8-471A-B94A-0B26114C1204}" type="presOf" srcId="{5145B1E4-27F9-4B99-9EE7-065AF6EBCE8E}" destId="{59D53EAA-2780-4704-9B0C-199EEBFC4C72}" srcOrd="2" destOrd="0" presId="urn:microsoft.com/office/officeart/2005/8/layout/gear1"/>
    <dgm:cxn modelId="{6B1C7C83-2E7C-4208-95CE-8B517A24C2CE}" type="presOf" srcId="{396A92B9-1618-474B-9448-83618CF226D1}" destId="{21E4E892-24CF-4A69-A3BD-716BF6C82244}" srcOrd="0" destOrd="0" presId="urn:microsoft.com/office/officeart/2005/8/layout/gear1"/>
    <dgm:cxn modelId="{C3305ABE-21F6-45A3-9D91-591064DC9259}" type="presOf" srcId="{5145B1E4-27F9-4B99-9EE7-065AF6EBCE8E}" destId="{AA76D8C8-478F-4E0D-8B59-1DD1956A3031}" srcOrd="1" destOrd="0" presId="urn:microsoft.com/office/officeart/2005/8/layout/gear1"/>
    <dgm:cxn modelId="{555D3B8D-DBCC-4A83-ADA4-BA6960C4FD16}" type="presOf" srcId="{5145B1E4-27F9-4B99-9EE7-065AF6EBCE8E}" destId="{7A299C37-3785-4129-9698-E30218041EF0}" srcOrd="3" destOrd="0" presId="urn:microsoft.com/office/officeart/2005/8/layout/gear1"/>
    <dgm:cxn modelId="{D030654B-B6C7-4E24-8FDE-9D99EC77EE32}" type="presOf" srcId="{4E77ACD1-228F-47C3-88E6-4DB8B5EF6C69}" destId="{FE062332-4932-44F1-B5C2-6104397BB98A}" srcOrd="0" destOrd="0" presId="urn:microsoft.com/office/officeart/2005/8/layout/gear1"/>
    <dgm:cxn modelId="{A548C3AD-CF3F-4DD7-9E40-F6C63F19A6AA}" type="presOf" srcId="{E97D18F9-62BF-4E9B-BB52-63E25B3D5E50}" destId="{F774BF5A-67C4-40FA-B76A-D5DCCA9E1693}" srcOrd="0" destOrd="0" presId="urn:microsoft.com/office/officeart/2005/8/layout/gear1"/>
    <dgm:cxn modelId="{147F8080-B04E-4F10-9416-486559F33D00}" srcId="{9D03CEFA-D8A6-4F90-BB5C-9420578C5685}" destId="{F28886D8-F2A5-4623-B34D-436D08CF6B6F}" srcOrd="0" destOrd="0" parTransId="{C5E08877-DDB7-44FB-96A3-7CE8613DDB6D}" sibTransId="{396A92B9-1618-474B-9448-83618CF226D1}"/>
    <dgm:cxn modelId="{54551B61-4B21-47C8-B814-4672D07D9492}" type="presOf" srcId="{A18DD040-2973-4E1B-85DA-861474AF2892}" destId="{37D8DC19-DD6D-412C-8B95-0E000908A161}" srcOrd="0" destOrd="0" presId="urn:microsoft.com/office/officeart/2005/8/layout/gear1"/>
    <dgm:cxn modelId="{B99A3EF3-9A0E-4DF6-B1E9-BD88972028DC}" type="presOf" srcId="{5145B1E4-27F9-4B99-9EE7-065AF6EBCE8E}" destId="{EDF7EA52-0434-43AB-BE2B-38D11A6FC505}" srcOrd="0" destOrd="0" presId="urn:microsoft.com/office/officeart/2005/8/layout/gear1"/>
    <dgm:cxn modelId="{3CBA91BC-FD7C-4E1E-B8A4-49F6EA87BC2A}" type="presOf" srcId="{4E77ACD1-228F-47C3-88E6-4DB8B5EF6C69}" destId="{8DE6B794-E03D-4B7A-9FB7-7D100E57A1C7}" srcOrd="2" destOrd="0" presId="urn:microsoft.com/office/officeart/2005/8/layout/gear1"/>
    <dgm:cxn modelId="{BE9674FD-01D1-4969-902C-933AAF54BB6D}" type="presOf" srcId="{F28886D8-F2A5-4623-B34D-436D08CF6B6F}" destId="{BC7FE126-9C26-4593-B12D-F62164212273}" srcOrd="1" destOrd="0" presId="urn:microsoft.com/office/officeart/2005/8/layout/gear1"/>
    <dgm:cxn modelId="{91BF05AF-09B2-4E71-A518-F3A20CE099AF}" srcId="{9D03CEFA-D8A6-4F90-BB5C-9420578C5685}" destId="{4E77ACD1-228F-47C3-88E6-4DB8B5EF6C69}" srcOrd="1" destOrd="0" parTransId="{EDC8387B-62A6-488D-8100-76F7602E48DD}" sibTransId="{E97D18F9-62BF-4E9B-BB52-63E25B3D5E50}"/>
    <dgm:cxn modelId="{75BB74DC-CDE8-4A65-9C73-05628A1584BC}" type="presOf" srcId="{9D03CEFA-D8A6-4F90-BB5C-9420578C5685}" destId="{DE100083-C3B6-48F9-8B24-82F4944FBDF3}" srcOrd="0" destOrd="0" presId="urn:microsoft.com/office/officeart/2005/8/layout/gear1"/>
    <dgm:cxn modelId="{F0F05F9F-B907-41BD-9828-C393F61DBD09}" type="presParOf" srcId="{DE100083-C3B6-48F9-8B24-82F4944FBDF3}" destId="{A28DC2E9-FD34-45AF-B0D9-00E427B8F8F8}" srcOrd="0" destOrd="0" presId="urn:microsoft.com/office/officeart/2005/8/layout/gear1"/>
    <dgm:cxn modelId="{23B8721F-B160-4105-B4CF-518BE2479A2A}" type="presParOf" srcId="{DE100083-C3B6-48F9-8B24-82F4944FBDF3}" destId="{BC7FE126-9C26-4593-B12D-F62164212273}" srcOrd="1" destOrd="0" presId="urn:microsoft.com/office/officeart/2005/8/layout/gear1"/>
    <dgm:cxn modelId="{FB9D5D45-B860-4A05-AF8E-F70B0C39F0F8}" type="presParOf" srcId="{DE100083-C3B6-48F9-8B24-82F4944FBDF3}" destId="{7CE0424E-37EA-4D7B-8C5F-69D7ED6D647D}" srcOrd="2" destOrd="0" presId="urn:microsoft.com/office/officeart/2005/8/layout/gear1"/>
    <dgm:cxn modelId="{DE546D6D-8399-4E48-94DC-E4B61817255A}" type="presParOf" srcId="{DE100083-C3B6-48F9-8B24-82F4944FBDF3}" destId="{FE062332-4932-44F1-B5C2-6104397BB98A}" srcOrd="3" destOrd="0" presId="urn:microsoft.com/office/officeart/2005/8/layout/gear1"/>
    <dgm:cxn modelId="{5D5389BE-DC2B-4167-9DFE-349D246BCA9A}" type="presParOf" srcId="{DE100083-C3B6-48F9-8B24-82F4944FBDF3}" destId="{D2249FF9-2F58-4077-83DF-40D4D17F725D}" srcOrd="4" destOrd="0" presId="urn:microsoft.com/office/officeart/2005/8/layout/gear1"/>
    <dgm:cxn modelId="{E957BBC2-98F0-4008-98BD-AF674DA6F1BA}" type="presParOf" srcId="{DE100083-C3B6-48F9-8B24-82F4944FBDF3}" destId="{8DE6B794-E03D-4B7A-9FB7-7D100E57A1C7}" srcOrd="5" destOrd="0" presId="urn:microsoft.com/office/officeart/2005/8/layout/gear1"/>
    <dgm:cxn modelId="{8EF4C1D6-D962-451F-98FB-F4CA2659C247}" type="presParOf" srcId="{DE100083-C3B6-48F9-8B24-82F4944FBDF3}" destId="{EDF7EA52-0434-43AB-BE2B-38D11A6FC505}" srcOrd="6" destOrd="0" presId="urn:microsoft.com/office/officeart/2005/8/layout/gear1"/>
    <dgm:cxn modelId="{DCD8AEA2-2016-4BC4-AA86-8F9BE9FB7135}" type="presParOf" srcId="{DE100083-C3B6-48F9-8B24-82F4944FBDF3}" destId="{AA76D8C8-478F-4E0D-8B59-1DD1956A3031}" srcOrd="7" destOrd="0" presId="urn:microsoft.com/office/officeart/2005/8/layout/gear1"/>
    <dgm:cxn modelId="{1CF1D3B9-3EDC-43EE-B8A8-EAB57C485089}" type="presParOf" srcId="{DE100083-C3B6-48F9-8B24-82F4944FBDF3}" destId="{59D53EAA-2780-4704-9B0C-199EEBFC4C72}" srcOrd="8" destOrd="0" presId="urn:microsoft.com/office/officeart/2005/8/layout/gear1"/>
    <dgm:cxn modelId="{F5CA5F33-DEF5-4BB9-B10E-163CFFC3C842}" type="presParOf" srcId="{DE100083-C3B6-48F9-8B24-82F4944FBDF3}" destId="{7A299C37-3785-4129-9698-E30218041EF0}" srcOrd="9" destOrd="0" presId="urn:microsoft.com/office/officeart/2005/8/layout/gear1"/>
    <dgm:cxn modelId="{C6E173E9-4441-41E5-9D4B-B69284C3C1ED}" type="presParOf" srcId="{DE100083-C3B6-48F9-8B24-82F4944FBDF3}" destId="{21E4E892-24CF-4A69-A3BD-716BF6C82244}" srcOrd="10" destOrd="0" presId="urn:microsoft.com/office/officeart/2005/8/layout/gear1"/>
    <dgm:cxn modelId="{4772984B-92F2-4103-9B6B-99B907686F97}" type="presParOf" srcId="{DE100083-C3B6-48F9-8B24-82F4944FBDF3}" destId="{F774BF5A-67C4-40FA-B76A-D5DCCA9E1693}" srcOrd="11" destOrd="0" presId="urn:microsoft.com/office/officeart/2005/8/layout/gear1"/>
    <dgm:cxn modelId="{76D667D6-4D5D-407A-986D-5071539821EC}" type="presParOf" srcId="{DE100083-C3B6-48F9-8B24-82F4944FBDF3}" destId="{37D8DC19-DD6D-412C-8B95-0E000908A161}"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B727B6-27CE-4970-A731-53BB48C712D6}">
      <dsp:nvSpPr>
        <dsp:cNvPr id="0" name=""/>
        <dsp:cNvSpPr/>
      </dsp:nvSpPr>
      <dsp:spPr>
        <a:xfrm rot="16200000">
          <a:off x="178" y="424334"/>
          <a:ext cx="2040587" cy="2040587"/>
        </a:xfrm>
        <a:prstGeom prst="up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a:lnSpc>
              <a:spcPct val="90000"/>
            </a:lnSpc>
            <a:spcBef>
              <a:spcPct val="0"/>
            </a:spcBef>
            <a:spcAft>
              <a:spcPct val="35000"/>
            </a:spcAft>
          </a:pPr>
          <a:r>
            <a:rPr lang="en-GB" sz="3600" kern="1200" dirty="0" err="1" smtClean="0"/>
            <a:t>Shia</a:t>
          </a:r>
          <a:r>
            <a:rPr lang="en-GB" sz="3600" kern="1200" dirty="0" smtClean="0"/>
            <a:t> </a:t>
          </a:r>
          <a:endParaRPr lang="en-GB" sz="3600" kern="1200" dirty="0"/>
        </a:p>
      </dsp:txBody>
      <dsp:txXfrm rot="5400000">
        <a:off x="357282" y="934481"/>
        <a:ext cx="1683484" cy="1020293"/>
      </dsp:txXfrm>
    </dsp:sp>
    <dsp:sp modelId="{C7CAE28D-F62A-4A18-8040-5E4927836733}">
      <dsp:nvSpPr>
        <dsp:cNvPr id="0" name=""/>
        <dsp:cNvSpPr/>
      </dsp:nvSpPr>
      <dsp:spPr>
        <a:xfrm rot="5400000">
          <a:off x="2245514" y="424334"/>
          <a:ext cx="2040587" cy="2040587"/>
        </a:xfrm>
        <a:prstGeom prst="up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a:lnSpc>
              <a:spcPct val="90000"/>
            </a:lnSpc>
            <a:spcBef>
              <a:spcPct val="0"/>
            </a:spcBef>
            <a:spcAft>
              <a:spcPct val="35000"/>
            </a:spcAft>
          </a:pPr>
          <a:r>
            <a:rPr lang="en-GB" sz="3600" kern="1200" dirty="0" smtClean="0"/>
            <a:t>Sunni</a:t>
          </a:r>
          <a:endParaRPr lang="en-GB" sz="3600" kern="1200" dirty="0"/>
        </a:p>
      </dsp:txBody>
      <dsp:txXfrm rot="-5400000">
        <a:off x="2245515" y="934481"/>
        <a:ext cx="1683484" cy="10202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E35609-2ABE-46AD-B76D-F2304422FFFE}">
      <dsp:nvSpPr>
        <dsp:cNvPr id="0" name=""/>
        <dsp:cNvSpPr/>
      </dsp:nvSpPr>
      <dsp:spPr>
        <a:xfrm>
          <a:off x="2534770" y="312263"/>
          <a:ext cx="4774099" cy="1657981"/>
        </a:xfrm>
        <a:prstGeom prst="ellipse">
          <a:avLst/>
        </a:prstGeom>
        <a:solidFill>
          <a:schemeClr val="accent3">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DE8B04-F662-48AB-A529-F852E6F3915C}">
      <dsp:nvSpPr>
        <dsp:cNvPr id="0" name=""/>
        <dsp:cNvSpPr/>
      </dsp:nvSpPr>
      <dsp:spPr>
        <a:xfrm>
          <a:off x="4466615" y="4300390"/>
          <a:ext cx="925213" cy="592136"/>
        </a:xfrm>
        <a:prstGeom prst="downArrow">
          <a:avLst/>
        </a:prstGeom>
        <a:solidFill>
          <a:schemeClr val="accent3">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A6D489-B481-4FFE-9753-2CFB217BDEA9}">
      <dsp:nvSpPr>
        <dsp:cNvPr id="0" name=""/>
        <dsp:cNvSpPr/>
      </dsp:nvSpPr>
      <dsp:spPr>
        <a:xfrm>
          <a:off x="2708710" y="4774099"/>
          <a:ext cx="4441023" cy="1110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376" tIns="341376" rIns="341376" bIns="341376" numCol="1" spcCol="1270" anchor="ctr" anchorCtr="0">
          <a:noAutofit/>
        </a:bodyPr>
        <a:lstStyle/>
        <a:p>
          <a:pPr lvl="0" algn="ctr" defTabSz="2133600">
            <a:lnSpc>
              <a:spcPct val="90000"/>
            </a:lnSpc>
            <a:spcBef>
              <a:spcPct val="0"/>
            </a:spcBef>
            <a:spcAft>
              <a:spcPct val="35000"/>
            </a:spcAft>
          </a:pPr>
          <a:r>
            <a:rPr lang="en-GB" sz="4800" kern="1200" dirty="0" smtClean="0"/>
            <a:t>Civil War</a:t>
          </a:r>
          <a:endParaRPr lang="en-GB" sz="4800" kern="1200" dirty="0"/>
        </a:p>
      </dsp:txBody>
      <dsp:txXfrm>
        <a:off x="2708710" y="4774099"/>
        <a:ext cx="4441023" cy="1110255"/>
      </dsp:txXfrm>
    </dsp:sp>
    <dsp:sp modelId="{5EE43682-4A83-435B-A92C-88F85A81CCCE}">
      <dsp:nvSpPr>
        <dsp:cNvPr id="0" name=""/>
        <dsp:cNvSpPr/>
      </dsp:nvSpPr>
      <dsp:spPr>
        <a:xfrm>
          <a:off x="4270470" y="2026586"/>
          <a:ext cx="1665383" cy="1665383"/>
        </a:xfrm>
        <a:prstGeom prst="ellipse">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GB" sz="2400" kern="1200" dirty="0" smtClean="0"/>
            <a:t>US led Forces</a:t>
          </a:r>
          <a:endParaRPr lang="en-GB" sz="2400" kern="1200" dirty="0"/>
        </a:p>
      </dsp:txBody>
      <dsp:txXfrm>
        <a:off x="4514360" y="2270476"/>
        <a:ext cx="1177603" cy="1177603"/>
      </dsp:txXfrm>
    </dsp:sp>
    <dsp:sp modelId="{DE694142-377D-4F08-918C-CEA34AD45996}">
      <dsp:nvSpPr>
        <dsp:cNvPr id="0" name=""/>
        <dsp:cNvSpPr/>
      </dsp:nvSpPr>
      <dsp:spPr>
        <a:xfrm>
          <a:off x="3078795" y="777179"/>
          <a:ext cx="1665383" cy="1665383"/>
        </a:xfrm>
        <a:prstGeom prst="ellipse">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GB" sz="2400" kern="1200" dirty="0" smtClean="0"/>
            <a:t>Sunni Insurgents</a:t>
          </a:r>
          <a:endParaRPr lang="en-GB" sz="2400" kern="1200" dirty="0"/>
        </a:p>
      </dsp:txBody>
      <dsp:txXfrm>
        <a:off x="3322685" y="1021069"/>
        <a:ext cx="1177603" cy="1177603"/>
      </dsp:txXfrm>
    </dsp:sp>
    <dsp:sp modelId="{A58B8F40-B837-4D2B-9D17-196DC7229911}">
      <dsp:nvSpPr>
        <dsp:cNvPr id="0" name=""/>
        <dsp:cNvSpPr/>
      </dsp:nvSpPr>
      <dsp:spPr>
        <a:xfrm>
          <a:off x="4781187" y="374526"/>
          <a:ext cx="1665383" cy="1665383"/>
        </a:xfrm>
        <a:prstGeom prst="ellipse">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GB" sz="2400" kern="1200" dirty="0" err="1" smtClean="0"/>
            <a:t>Shia</a:t>
          </a:r>
          <a:r>
            <a:rPr lang="en-GB" sz="2400" kern="1200" dirty="0" smtClean="0"/>
            <a:t> Militias</a:t>
          </a:r>
          <a:endParaRPr lang="en-GB" sz="2400" kern="1200" dirty="0"/>
        </a:p>
      </dsp:txBody>
      <dsp:txXfrm>
        <a:off x="5025077" y="618416"/>
        <a:ext cx="1177603" cy="1177603"/>
      </dsp:txXfrm>
    </dsp:sp>
    <dsp:sp modelId="{B23C93AF-5D19-44AE-8CA2-11526DDA3766}">
      <dsp:nvSpPr>
        <dsp:cNvPr id="0" name=""/>
        <dsp:cNvSpPr/>
      </dsp:nvSpPr>
      <dsp:spPr>
        <a:xfrm>
          <a:off x="2338625" y="37008"/>
          <a:ext cx="5181193" cy="4144954"/>
        </a:xfrm>
        <a:prstGeom prst="funnel">
          <a:avLst/>
        </a:prstGeom>
        <a:solidFill>
          <a:schemeClr val="accent3">
            <a:alpha val="40000"/>
            <a:tint val="4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8DC2E9-FD34-45AF-B0D9-00E427B8F8F8}">
      <dsp:nvSpPr>
        <dsp:cNvPr id="0" name=""/>
        <dsp:cNvSpPr/>
      </dsp:nvSpPr>
      <dsp:spPr>
        <a:xfrm>
          <a:off x="2057414" y="2378885"/>
          <a:ext cx="2514617" cy="2514617"/>
        </a:xfrm>
        <a:prstGeom prst="gear9">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GB" sz="1800" kern="1200" dirty="0" smtClean="0"/>
            <a:t>Prime </a:t>
          </a:r>
          <a:r>
            <a:rPr lang="en-GB" sz="1800" kern="1200" smtClean="0"/>
            <a:t>Minister   (Shia</a:t>
          </a:r>
          <a:r>
            <a:rPr lang="en-GB" sz="1800" kern="1200" dirty="0" smtClean="0"/>
            <a:t>)</a:t>
          </a:r>
          <a:endParaRPr lang="en-GB" sz="1800" kern="1200" dirty="0"/>
        </a:p>
      </dsp:txBody>
      <dsp:txXfrm>
        <a:off x="2562964" y="2967922"/>
        <a:ext cx="1503517" cy="1292565"/>
      </dsp:txXfrm>
    </dsp:sp>
    <dsp:sp modelId="{FE062332-4932-44F1-B5C2-6104397BB98A}">
      <dsp:nvSpPr>
        <dsp:cNvPr id="0" name=""/>
        <dsp:cNvSpPr/>
      </dsp:nvSpPr>
      <dsp:spPr>
        <a:xfrm>
          <a:off x="594364" y="1784521"/>
          <a:ext cx="1828812" cy="1828812"/>
        </a:xfrm>
        <a:prstGeom prst="gear6">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GB" sz="1800" kern="1200" dirty="0" smtClean="0"/>
            <a:t>President  (Kurd)</a:t>
          </a:r>
          <a:endParaRPr lang="en-GB" sz="1800" kern="1200" dirty="0"/>
        </a:p>
      </dsp:txBody>
      <dsp:txXfrm>
        <a:off x="1054773" y="2247713"/>
        <a:ext cx="907994" cy="902428"/>
      </dsp:txXfrm>
    </dsp:sp>
    <dsp:sp modelId="{EDF7EA52-0434-43AB-BE2B-38D11A6FC505}">
      <dsp:nvSpPr>
        <dsp:cNvPr id="0" name=""/>
        <dsp:cNvSpPr/>
      </dsp:nvSpPr>
      <dsp:spPr>
        <a:xfrm rot="20700000">
          <a:off x="1618685" y="522827"/>
          <a:ext cx="1791863" cy="1791863"/>
        </a:xfrm>
        <a:prstGeom prst="gear6">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GB" sz="1800" kern="1200" dirty="0" smtClean="0"/>
            <a:t>Speaker (Sunni)</a:t>
          </a:r>
          <a:endParaRPr lang="en-GB" sz="1800" kern="1200" dirty="0"/>
        </a:p>
      </dsp:txBody>
      <dsp:txXfrm rot="-20700000">
        <a:off x="2011694" y="915835"/>
        <a:ext cx="1005847" cy="1005847"/>
      </dsp:txXfrm>
    </dsp:sp>
    <dsp:sp modelId="{21E4E892-24CF-4A69-A3BD-716BF6C82244}">
      <dsp:nvSpPr>
        <dsp:cNvPr id="0" name=""/>
        <dsp:cNvSpPr/>
      </dsp:nvSpPr>
      <dsp:spPr>
        <a:xfrm>
          <a:off x="1868222" y="1997061"/>
          <a:ext cx="3218710" cy="3218710"/>
        </a:xfrm>
        <a:prstGeom prst="circularArrow">
          <a:avLst>
            <a:gd name="adj1" fmla="val 4687"/>
            <a:gd name="adj2" fmla="val 299029"/>
            <a:gd name="adj3" fmla="val 2524516"/>
            <a:gd name="adj4" fmla="val 15843404"/>
            <a:gd name="adj5" fmla="val 5469"/>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74BF5A-67C4-40FA-B76A-D5DCCA9E1693}">
      <dsp:nvSpPr>
        <dsp:cNvPr id="0" name=""/>
        <dsp:cNvSpPr/>
      </dsp:nvSpPr>
      <dsp:spPr>
        <a:xfrm>
          <a:off x="270484" y="1378253"/>
          <a:ext cx="2338594" cy="2338594"/>
        </a:xfrm>
        <a:prstGeom prst="leftCircularArrow">
          <a:avLst>
            <a:gd name="adj1" fmla="val 6452"/>
            <a:gd name="adj2" fmla="val 429999"/>
            <a:gd name="adj3" fmla="val 10489124"/>
            <a:gd name="adj4" fmla="val 14837806"/>
            <a:gd name="adj5" fmla="val 7527"/>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D8DC19-DD6D-412C-8B95-0E000908A161}">
      <dsp:nvSpPr>
        <dsp:cNvPr id="0" name=""/>
        <dsp:cNvSpPr/>
      </dsp:nvSpPr>
      <dsp:spPr>
        <a:xfrm>
          <a:off x="1204209" y="128720"/>
          <a:ext cx="2521475" cy="2521475"/>
        </a:xfrm>
        <a:prstGeom prst="circularArrow">
          <a:avLst>
            <a:gd name="adj1" fmla="val 5984"/>
            <a:gd name="adj2" fmla="val 394124"/>
            <a:gd name="adj3" fmla="val 13313824"/>
            <a:gd name="adj4" fmla="val 10508221"/>
            <a:gd name="adj5" fmla="val 6981"/>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FCEC04-D3E3-48A1-B925-AEE5918BCD71}" type="datetimeFigureOut">
              <a:rPr lang="en-US" smtClean="0"/>
              <a:pPr/>
              <a:t>24-Nov-15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D91A11-CCFE-4CAC-A35D-9255E6A4E159}"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6D91A11-CCFE-4CAC-A35D-9255E6A4E159}" type="slidenum">
              <a:rPr lang="en-GB" smtClean="0"/>
              <a:pPr/>
              <a:t>17</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6D91A11-CCFE-4CAC-A35D-9255E6A4E159}" type="slidenum">
              <a:rPr lang="en-GB" smtClean="0"/>
              <a:pPr/>
              <a:t>18</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6D91A11-CCFE-4CAC-A35D-9255E6A4E159}" type="slidenum">
              <a:rPr lang="en-GB" smtClean="0"/>
              <a:pPr/>
              <a:t>23</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6D91A11-CCFE-4CAC-A35D-9255E6A4E159}" type="slidenum">
              <a:rPr lang="en-GB" smtClean="0"/>
              <a:pPr/>
              <a:t>24</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6D91A11-CCFE-4CAC-A35D-9255E6A4E159}" type="slidenum">
              <a:rPr lang="en-GB" smtClean="0"/>
              <a:pPr/>
              <a:t>25</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6D91A11-CCFE-4CAC-A35D-9255E6A4E159}" type="slidenum">
              <a:rPr lang="en-GB" smtClean="0"/>
              <a:pPr/>
              <a:t>30</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2C84EE8F-2B9B-499F-B291-80EFFF153774}" type="datetimeFigureOut">
              <a:rPr lang="en-US" smtClean="0"/>
              <a:pPr/>
              <a:t>24-Nov-15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8FF2400-654B-4A04-96C7-90206A4ED2C4}"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C84EE8F-2B9B-499F-B291-80EFFF153774}" type="datetimeFigureOut">
              <a:rPr lang="en-US" smtClean="0"/>
              <a:pPr/>
              <a:t>24-Nov-15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8FF2400-654B-4A04-96C7-90206A4ED2C4}"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C84EE8F-2B9B-499F-B291-80EFFF153774}" type="datetimeFigureOut">
              <a:rPr lang="en-US" smtClean="0"/>
              <a:pPr/>
              <a:t>24-Nov-15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8FF2400-654B-4A04-96C7-90206A4ED2C4}"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C84EE8F-2B9B-499F-B291-80EFFF153774}" type="datetimeFigureOut">
              <a:rPr lang="en-US" smtClean="0"/>
              <a:pPr/>
              <a:t>24-Nov-15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8FF2400-654B-4A04-96C7-90206A4ED2C4}"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84EE8F-2B9B-499F-B291-80EFFF153774}" type="datetimeFigureOut">
              <a:rPr lang="en-US" smtClean="0"/>
              <a:pPr/>
              <a:t>24-Nov-15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8FF2400-654B-4A04-96C7-90206A4ED2C4}"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2C84EE8F-2B9B-499F-B291-80EFFF153774}" type="datetimeFigureOut">
              <a:rPr lang="en-US" smtClean="0"/>
              <a:pPr/>
              <a:t>24-Nov-15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8FF2400-654B-4A04-96C7-90206A4ED2C4}"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2C84EE8F-2B9B-499F-B291-80EFFF153774}" type="datetimeFigureOut">
              <a:rPr lang="en-US" smtClean="0"/>
              <a:pPr/>
              <a:t>24-Nov-15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8FF2400-654B-4A04-96C7-90206A4ED2C4}"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2C84EE8F-2B9B-499F-B291-80EFFF153774}" type="datetimeFigureOut">
              <a:rPr lang="en-US" smtClean="0"/>
              <a:pPr/>
              <a:t>24-Nov-15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8FF2400-654B-4A04-96C7-90206A4ED2C4}"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84EE8F-2B9B-499F-B291-80EFFF153774}" type="datetimeFigureOut">
              <a:rPr lang="en-US" smtClean="0"/>
              <a:pPr/>
              <a:t>24-Nov-15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8FF2400-654B-4A04-96C7-90206A4ED2C4}"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84EE8F-2B9B-499F-B291-80EFFF153774}" type="datetimeFigureOut">
              <a:rPr lang="en-US" smtClean="0"/>
              <a:pPr/>
              <a:t>24-Nov-15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8FF2400-654B-4A04-96C7-90206A4ED2C4}"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84EE8F-2B9B-499F-B291-80EFFF153774}" type="datetimeFigureOut">
              <a:rPr lang="en-US" smtClean="0"/>
              <a:pPr/>
              <a:t>24-Nov-15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8FF2400-654B-4A04-96C7-90206A4ED2C4}"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84EE8F-2B9B-499F-B291-80EFFF153774}" type="datetimeFigureOut">
              <a:rPr lang="en-US" smtClean="0"/>
              <a:pPr/>
              <a:t>24-Nov-15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FF2400-654B-4A04-96C7-90206A4ED2C4}" type="slidenum">
              <a:rPr lang="en-GB" smtClean="0"/>
              <a:pPr/>
              <a:t>‹#›</a:t>
            </a:fld>
            <a:endParaRPr lang="en-GB"/>
          </a:p>
        </p:txBody>
      </p:sp>
    </p:spTree>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image" Target="../media/image31.jpeg"/><Relationship Id="rId5" Type="http://schemas.openxmlformats.org/officeDocument/2006/relationships/diagramQuickStyle" Target="../diagrams/quickStyle2.xml"/><Relationship Id="rId10" Type="http://schemas.openxmlformats.org/officeDocument/2006/relationships/image" Target="../media/image30.jpeg"/><Relationship Id="rId4" Type="http://schemas.openxmlformats.org/officeDocument/2006/relationships/diagramLayout" Target="../diagrams/layout2.xml"/><Relationship Id="rId9"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2.jpe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gi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jpeg"/><Relationship Id="rId12" Type="http://schemas.openxmlformats.org/officeDocument/2006/relationships/image" Target="../media/image45.jpeg"/><Relationship Id="rId2" Type="http://schemas.openxmlformats.org/officeDocument/2006/relationships/image" Target="../media/image35.jpeg"/><Relationship Id="rId1" Type="http://schemas.openxmlformats.org/officeDocument/2006/relationships/slideLayout" Target="../slideLayouts/slideLayout6.xml"/><Relationship Id="rId6" Type="http://schemas.openxmlformats.org/officeDocument/2006/relationships/image" Target="../media/image39.jpeg"/><Relationship Id="rId11" Type="http://schemas.openxmlformats.org/officeDocument/2006/relationships/image" Target="../media/image44.jpe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s>
</file>

<file path=ppt/slides/_rels/slide2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52.jpeg"/><Relationship Id="rId4" Type="http://schemas.openxmlformats.org/officeDocument/2006/relationships/image" Target="../media/image51.jpeg"/></Relationships>
</file>

<file path=ppt/slides/_rels/slide2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6.xml"/><Relationship Id="rId5" Type="http://schemas.openxmlformats.org/officeDocument/2006/relationships/image" Target="../media/image58.jpeg"/><Relationship Id="rId4" Type="http://schemas.openxmlformats.org/officeDocument/2006/relationships/image" Target="../media/image57.jpeg"/></Relationships>
</file>

<file path=ppt/slides/_rels/slide2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jpeg"/></Relationships>
</file>

<file path=ppt/slides/_rels/slide2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67.jpe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6.xml"/><Relationship Id="rId5" Type="http://schemas.openxmlformats.org/officeDocument/2006/relationships/image" Target="../media/image78.jpeg"/><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6.xml"/><Relationship Id="rId5" Type="http://schemas.openxmlformats.org/officeDocument/2006/relationships/image" Target="../media/image87.jpeg"/><Relationship Id="rId4" Type="http://schemas.openxmlformats.org/officeDocument/2006/relationships/image" Target="../media/image86.jpeg"/></Relationships>
</file>

<file path=ppt/slides/_rels/slide4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6.xml"/><Relationship Id="rId4" Type="http://schemas.openxmlformats.org/officeDocument/2006/relationships/image" Target="../media/image9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Layout" Target="../diagrams/layout1.xml"/><Relationship Id="rId7" Type="http://schemas.openxmlformats.org/officeDocument/2006/relationships/image" Target="../media/image7.jpe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UPSC\Teaching\Middle East\Random\Middle-East-crises.jpg"/>
          <p:cNvPicPr>
            <a:picLocks noChangeAspect="1" noChangeArrowheads="1"/>
          </p:cNvPicPr>
          <p:nvPr/>
        </p:nvPicPr>
        <p:blipFill>
          <a:blip r:embed="rId2"/>
          <a:srcRect/>
          <a:stretch>
            <a:fillRect/>
          </a:stretch>
        </p:blipFill>
        <p:spPr bwMode="auto">
          <a:xfrm>
            <a:off x="1881571" y="71414"/>
            <a:ext cx="7191023" cy="4572032"/>
          </a:xfrm>
          <a:prstGeom prst="rect">
            <a:avLst/>
          </a:prstGeom>
          <a:noFill/>
        </p:spPr>
      </p:pic>
      <p:sp>
        <p:nvSpPr>
          <p:cNvPr id="2" name="Title 1"/>
          <p:cNvSpPr>
            <a:spLocks noGrp="1"/>
          </p:cNvSpPr>
          <p:nvPr>
            <p:ph type="ctrTitle"/>
          </p:nvPr>
        </p:nvSpPr>
        <p:spPr>
          <a:xfrm>
            <a:off x="1214414" y="4244991"/>
            <a:ext cx="8058120" cy="1041397"/>
          </a:xfrm>
        </p:spPr>
        <p:txBody>
          <a:bodyPr>
            <a:noAutofit/>
          </a:bodyPr>
          <a:lstStyle/>
          <a:p>
            <a:pPr algn="r"/>
            <a:r>
              <a:rPr lang="en-GB" dirty="0" smtClean="0"/>
              <a:t/>
            </a:r>
            <a:br>
              <a:rPr lang="en-GB" dirty="0" smtClean="0"/>
            </a:br>
            <a:r>
              <a:rPr lang="en-GB" dirty="0" smtClean="0"/>
              <a:t>Islamic State- Rise &amp; Implications</a:t>
            </a:r>
            <a:endParaRPr lang="en-GB" dirty="0"/>
          </a:p>
        </p:txBody>
      </p:sp>
      <p:sp>
        <p:nvSpPr>
          <p:cNvPr id="3" name="Subtitle 2"/>
          <p:cNvSpPr>
            <a:spLocks noGrp="1"/>
          </p:cNvSpPr>
          <p:nvPr>
            <p:ph type="subTitle" idx="1"/>
          </p:nvPr>
        </p:nvSpPr>
        <p:spPr>
          <a:xfrm>
            <a:off x="-142877" y="5605514"/>
            <a:ext cx="3571869" cy="681006"/>
          </a:xfrm>
        </p:spPr>
        <p:txBody>
          <a:bodyPr vert="horz">
            <a:noAutofit/>
          </a:bodyPr>
          <a:lstStyle/>
          <a:p>
            <a:r>
              <a:rPr lang="en-GB" dirty="0" smtClean="0">
                <a:ln>
                  <a:solidFill>
                    <a:schemeClr val="tx1"/>
                  </a:solidFill>
                </a:ln>
                <a:solidFill>
                  <a:schemeClr val="tx1"/>
                </a:solidFill>
                <a:latin typeface="Edwardian Script ITC" pitchFamily="66" charset="0"/>
              </a:rPr>
              <a:t>Compiled </a:t>
            </a:r>
            <a:r>
              <a:rPr lang="en-GB" dirty="0" err="1" smtClean="0">
                <a:ln>
                  <a:solidFill>
                    <a:schemeClr val="tx1"/>
                  </a:solidFill>
                </a:ln>
                <a:solidFill>
                  <a:schemeClr val="tx1"/>
                </a:solidFill>
                <a:latin typeface="Edwardian Script ITC" pitchFamily="66" charset="0"/>
              </a:rPr>
              <a:t>by:Pratik</a:t>
            </a:r>
            <a:r>
              <a:rPr lang="en-GB" dirty="0" smtClean="0">
                <a:ln>
                  <a:solidFill>
                    <a:schemeClr val="tx1"/>
                  </a:solidFill>
                </a:ln>
                <a:solidFill>
                  <a:schemeClr val="tx1"/>
                </a:solidFill>
                <a:latin typeface="Edwardian Script ITC" pitchFamily="66" charset="0"/>
              </a:rPr>
              <a:t> </a:t>
            </a:r>
            <a:r>
              <a:rPr lang="en-GB" dirty="0" err="1" smtClean="0">
                <a:ln>
                  <a:solidFill>
                    <a:schemeClr val="tx1"/>
                  </a:solidFill>
                </a:ln>
                <a:solidFill>
                  <a:schemeClr val="tx1"/>
                </a:solidFill>
                <a:latin typeface="Edwardian Script ITC" pitchFamily="66" charset="0"/>
              </a:rPr>
              <a:t>Nayak</a:t>
            </a:r>
            <a:endParaRPr lang="en-GB" dirty="0">
              <a:ln>
                <a:solidFill>
                  <a:schemeClr val="tx1"/>
                </a:solidFill>
              </a:ln>
              <a:solidFill>
                <a:schemeClr val="tx1"/>
              </a:solidFill>
              <a:latin typeface="Edwardian Script ITC" pitchFamily="66" charset="0"/>
            </a:endParaRPr>
          </a:p>
        </p:txBody>
      </p:sp>
      <p:pic>
        <p:nvPicPr>
          <p:cNvPr id="3074" name="Picture 2" descr="D:\UPSC\Teaching\Middle East\Random\rise of isis.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57356" y="71414"/>
            <a:ext cx="7215238" cy="4714908"/>
          </a:xfrm>
          <a:prstGeom prst="rect">
            <a:avLst/>
          </a:prstGeom>
          <a:noFill/>
        </p:spPr>
      </p:pic>
      <p:sp>
        <p:nvSpPr>
          <p:cNvPr id="7" name="TextBox 6"/>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linds(horizontal)">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06" y="0"/>
            <a:ext cx="9072594" cy="1285860"/>
          </a:xfrm>
        </p:spPr>
        <p:txBody>
          <a:bodyPr>
            <a:normAutofit fontScale="90000"/>
          </a:bodyPr>
          <a:lstStyle/>
          <a:p>
            <a:pPr algn="l"/>
            <a:r>
              <a:rPr lang="en-GB" dirty="0" smtClean="0"/>
              <a:t>Fall of Ottoman Empire- Sykes Picot Agreement</a:t>
            </a:r>
            <a:endParaRPr lang="en-GB" dirty="0"/>
          </a:p>
        </p:txBody>
      </p:sp>
      <p:sp>
        <p:nvSpPr>
          <p:cNvPr id="4" name="Rectangle 3"/>
          <p:cNvSpPr/>
          <p:nvPr/>
        </p:nvSpPr>
        <p:spPr>
          <a:xfrm>
            <a:off x="0" y="5275234"/>
            <a:ext cx="9215470" cy="1154162"/>
          </a:xfrm>
          <a:prstGeom prst="rect">
            <a:avLst/>
          </a:prstGeom>
        </p:spPr>
        <p:txBody>
          <a:bodyPr wrap="square">
            <a:spAutoFit/>
          </a:bodyPr>
          <a:lstStyle/>
          <a:p>
            <a:r>
              <a:rPr lang="en-GB" sz="2300" dirty="0"/>
              <a:t>1916 treaty, in which the UK and French (and Russian) Empires secretly agreed to divide up the Ottoman Empire's last Mid-Eastern </a:t>
            </a:r>
            <a:r>
              <a:rPr lang="en-GB" sz="2300" dirty="0" smtClean="0"/>
              <a:t>regions among </a:t>
            </a:r>
            <a:r>
              <a:rPr lang="en-GB" sz="2300" dirty="0"/>
              <a:t>themselves. </a:t>
            </a:r>
          </a:p>
        </p:txBody>
      </p:sp>
      <p:pic>
        <p:nvPicPr>
          <p:cNvPr id="19458" name="Picture 2" descr="How the Sykes-Picot agreement carved Iraq's borders"/>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2844" y="1285860"/>
            <a:ext cx="5357850" cy="3997619"/>
          </a:xfrm>
          <a:prstGeom prst="rect">
            <a:avLst/>
          </a:prstGeom>
          <a:noFill/>
        </p:spPr>
      </p:pic>
      <p:sp>
        <p:nvSpPr>
          <p:cNvPr id="14" name="TextBox 13"/>
          <p:cNvSpPr txBox="1"/>
          <p:nvPr/>
        </p:nvSpPr>
        <p:spPr>
          <a:xfrm>
            <a:off x="5857916" y="1214422"/>
            <a:ext cx="3286116" cy="800219"/>
          </a:xfrm>
          <a:prstGeom prst="rect">
            <a:avLst/>
          </a:prstGeom>
          <a:noFill/>
        </p:spPr>
        <p:txBody>
          <a:bodyPr wrap="square" rtlCol="0">
            <a:spAutoFit/>
          </a:bodyPr>
          <a:lstStyle/>
          <a:p>
            <a:r>
              <a:rPr lang="en-GB" sz="2300" dirty="0" smtClean="0"/>
              <a:t>Mandate System- League of Nations</a:t>
            </a:r>
            <a:endParaRPr lang="en-GB" sz="2300" dirty="0"/>
          </a:p>
        </p:txBody>
      </p:sp>
      <p:sp>
        <p:nvSpPr>
          <p:cNvPr id="15" name="TextBox 14"/>
          <p:cNvSpPr txBox="1"/>
          <p:nvPr/>
        </p:nvSpPr>
        <p:spPr>
          <a:xfrm>
            <a:off x="5857916" y="1925413"/>
            <a:ext cx="3286116" cy="446276"/>
          </a:xfrm>
          <a:prstGeom prst="rect">
            <a:avLst/>
          </a:prstGeom>
          <a:noFill/>
        </p:spPr>
        <p:txBody>
          <a:bodyPr wrap="square" rtlCol="0">
            <a:spAutoFit/>
          </a:bodyPr>
          <a:lstStyle/>
          <a:p>
            <a:r>
              <a:rPr lang="en-GB" sz="2300" dirty="0" smtClean="0"/>
              <a:t>Iraq</a:t>
            </a:r>
            <a:r>
              <a:rPr lang="en-GB" sz="2300" dirty="0" smtClean="0">
                <a:sym typeface="Wingdings" pitchFamily="2" charset="2"/>
              </a:rPr>
              <a:t> UK</a:t>
            </a:r>
            <a:endParaRPr lang="en-GB" sz="2300" dirty="0"/>
          </a:p>
        </p:txBody>
      </p:sp>
      <p:sp>
        <p:nvSpPr>
          <p:cNvPr id="16" name="TextBox 15"/>
          <p:cNvSpPr txBox="1"/>
          <p:nvPr/>
        </p:nvSpPr>
        <p:spPr>
          <a:xfrm>
            <a:off x="5857884" y="2345288"/>
            <a:ext cx="3286116" cy="446276"/>
          </a:xfrm>
          <a:prstGeom prst="rect">
            <a:avLst/>
          </a:prstGeom>
          <a:noFill/>
        </p:spPr>
        <p:txBody>
          <a:bodyPr wrap="square" rtlCol="0">
            <a:spAutoFit/>
          </a:bodyPr>
          <a:lstStyle/>
          <a:p>
            <a:r>
              <a:rPr lang="en-GB" sz="2300" dirty="0" err="1" smtClean="0"/>
              <a:t>Syria</a:t>
            </a:r>
            <a:r>
              <a:rPr lang="en-GB" sz="2300" dirty="0" err="1" smtClean="0">
                <a:sym typeface="Wingdings" pitchFamily="2" charset="2"/>
              </a:rPr>
              <a:t></a:t>
            </a:r>
            <a:r>
              <a:rPr lang="en-GB" sz="2300" dirty="0" err="1" smtClean="0"/>
              <a:t>France</a:t>
            </a:r>
            <a:endParaRPr lang="en-GB" sz="2300" dirty="0"/>
          </a:p>
        </p:txBody>
      </p:sp>
      <p:sp>
        <p:nvSpPr>
          <p:cNvPr id="9" name="TextBox 8"/>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458"/>
                                        </p:tgtEl>
                                        <p:attrNameLst>
                                          <p:attrName>style.visibility</p:attrName>
                                        </p:attrNameLst>
                                      </p:cBhvr>
                                      <p:to>
                                        <p:strVal val="visible"/>
                                      </p:to>
                                    </p:set>
                                    <p:animEffect transition="in" filter="blinds(horizontal)">
                                      <p:cBhvr>
                                        <p:cTn id="12" dur="500"/>
                                        <p:tgtEl>
                                          <p:spTgt spid="1945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1414"/>
            <a:ext cx="8686800" cy="642934"/>
          </a:xfrm>
        </p:spPr>
        <p:txBody>
          <a:bodyPr>
            <a:noAutofit/>
          </a:bodyPr>
          <a:lstStyle/>
          <a:p>
            <a:pPr algn="l"/>
            <a:r>
              <a:rPr lang="en-GB" sz="4000" dirty="0" smtClean="0"/>
              <a:t>Iraq History – Rise of Saddam</a:t>
            </a:r>
            <a:endParaRPr lang="en-GB" sz="4000" dirty="0"/>
          </a:p>
        </p:txBody>
      </p:sp>
      <p:sp>
        <p:nvSpPr>
          <p:cNvPr id="7" name="TextBox 6"/>
          <p:cNvSpPr txBox="1"/>
          <p:nvPr/>
        </p:nvSpPr>
        <p:spPr>
          <a:xfrm>
            <a:off x="25980" y="857232"/>
            <a:ext cx="4831772" cy="446276"/>
          </a:xfrm>
          <a:prstGeom prst="rect">
            <a:avLst/>
          </a:prstGeom>
          <a:noFill/>
        </p:spPr>
        <p:txBody>
          <a:bodyPr wrap="none" rtlCol="0">
            <a:spAutoFit/>
          </a:bodyPr>
          <a:lstStyle/>
          <a:p>
            <a:pPr>
              <a:buFont typeface="Arial" pitchFamily="34" charset="0"/>
              <a:buChar char="•"/>
            </a:pPr>
            <a:r>
              <a:rPr lang="en-GB" sz="2300" dirty="0" smtClean="0"/>
              <a:t>1920 to 1932- British Occupancy</a:t>
            </a:r>
            <a:endParaRPr lang="en-GB" sz="2300" dirty="0"/>
          </a:p>
        </p:txBody>
      </p:sp>
      <p:sp>
        <p:nvSpPr>
          <p:cNvPr id="8" name="TextBox 7"/>
          <p:cNvSpPr txBox="1"/>
          <p:nvPr/>
        </p:nvSpPr>
        <p:spPr>
          <a:xfrm>
            <a:off x="-32" y="1268212"/>
            <a:ext cx="7286676" cy="446276"/>
          </a:xfrm>
          <a:prstGeom prst="rect">
            <a:avLst/>
          </a:prstGeom>
          <a:noFill/>
        </p:spPr>
        <p:txBody>
          <a:bodyPr wrap="square" rtlCol="0">
            <a:spAutoFit/>
          </a:bodyPr>
          <a:lstStyle/>
          <a:p>
            <a:pPr>
              <a:buFont typeface="Arial" pitchFamily="34" charset="0"/>
              <a:buChar char="•"/>
            </a:pPr>
            <a:r>
              <a:rPr lang="en-GB" sz="2300" dirty="0" smtClean="0"/>
              <a:t>1932-1958 -Hashemite monarchy</a:t>
            </a:r>
          </a:p>
        </p:txBody>
      </p:sp>
      <p:sp>
        <p:nvSpPr>
          <p:cNvPr id="9" name="Rectangle 8"/>
          <p:cNvSpPr/>
          <p:nvPr/>
        </p:nvSpPr>
        <p:spPr>
          <a:xfrm>
            <a:off x="-32" y="1782537"/>
            <a:ext cx="9715568" cy="446276"/>
          </a:xfrm>
          <a:prstGeom prst="rect">
            <a:avLst/>
          </a:prstGeom>
        </p:spPr>
        <p:txBody>
          <a:bodyPr wrap="square">
            <a:spAutoFit/>
          </a:bodyPr>
          <a:lstStyle/>
          <a:p>
            <a:r>
              <a:rPr lang="en-GB" sz="2300" dirty="0" smtClean="0"/>
              <a:t>1958-1969 </a:t>
            </a:r>
            <a:r>
              <a:rPr lang="en-GB" sz="2300" dirty="0" err="1" smtClean="0"/>
              <a:t>InBetween</a:t>
            </a:r>
            <a:r>
              <a:rPr lang="en-GB" sz="2300" dirty="0" smtClean="0"/>
              <a:t> turmoil time</a:t>
            </a:r>
            <a:endParaRPr lang="en-GB" sz="2300" dirty="0"/>
          </a:p>
        </p:txBody>
      </p:sp>
      <p:sp>
        <p:nvSpPr>
          <p:cNvPr id="10" name="Rectangle 9"/>
          <p:cNvSpPr/>
          <p:nvPr/>
        </p:nvSpPr>
        <p:spPr>
          <a:xfrm>
            <a:off x="-71470" y="2214554"/>
            <a:ext cx="9286908" cy="2215991"/>
          </a:xfrm>
          <a:prstGeom prst="rect">
            <a:avLst/>
          </a:prstGeom>
        </p:spPr>
        <p:txBody>
          <a:bodyPr wrap="square">
            <a:spAutoFit/>
          </a:bodyPr>
          <a:lstStyle/>
          <a:p>
            <a:pPr>
              <a:buFont typeface="Arial" pitchFamily="34" charset="0"/>
              <a:buChar char="•"/>
            </a:pPr>
            <a:r>
              <a:rPr lang="en-GB" sz="2300" dirty="0" smtClean="0"/>
              <a:t>Military government of </a:t>
            </a:r>
            <a:r>
              <a:rPr lang="en-GB" sz="2300" dirty="0" err="1" smtClean="0"/>
              <a:t>Abd</a:t>
            </a:r>
            <a:r>
              <a:rPr lang="en-GB" sz="2300" dirty="0" smtClean="0"/>
              <a:t> al-</a:t>
            </a:r>
            <a:r>
              <a:rPr lang="en-GB" sz="2300" dirty="0" err="1" smtClean="0"/>
              <a:t>Karim</a:t>
            </a:r>
            <a:r>
              <a:rPr lang="en-GB" sz="2300" dirty="0" smtClean="0"/>
              <a:t> </a:t>
            </a:r>
            <a:r>
              <a:rPr lang="en-GB" sz="2300" dirty="0" err="1" smtClean="0"/>
              <a:t>Qasem</a:t>
            </a:r>
            <a:r>
              <a:rPr lang="en-GB" sz="2300" dirty="0" smtClean="0"/>
              <a:t> and the "Free Officers" (1958–1963);</a:t>
            </a:r>
          </a:p>
          <a:p>
            <a:pPr>
              <a:buFont typeface="Arial" pitchFamily="34" charset="0"/>
              <a:buChar char="•"/>
            </a:pPr>
            <a:r>
              <a:rPr lang="en-GB" sz="2300" dirty="0" smtClean="0"/>
              <a:t>First regime of the Ba'ath Arab Socialist Party (February–November 1963);</a:t>
            </a:r>
          </a:p>
          <a:p>
            <a:pPr>
              <a:buFont typeface="Arial" pitchFamily="34" charset="0"/>
              <a:buChar char="•"/>
            </a:pPr>
            <a:r>
              <a:rPr lang="en-GB" sz="2300" dirty="0" smtClean="0"/>
              <a:t>Governments of the </a:t>
            </a:r>
            <a:r>
              <a:rPr lang="en-GB" sz="2300" dirty="0" err="1" smtClean="0"/>
              <a:t>Arif</a:t>
            </a:r>
            <a:r>
              <a:rPr lang="en-GB" sz="2300" dirty="0" smtClean="0"/>
              <a:t> brothers and </a:t>
            </a:r>
            <a:r>
              <a:rPr lang="en-GB" sz="2300" dirty="0" err="1" smtClean="0"/>
              <a:t>Abd</a:t>
            </a:r>
            <a:r>
              <a:rPr lang="en-GB" sz="2300" dirty="0" smtClean="0"/>
              <a:t> al-</a:t>
            </a:r>
            <a:r>
              <a:rPr lang="en-GB" sz="2300" dirty="0" err="1" smtClean="0"/>
              <a:t>Rahman</a:t>
            </a:r>
            <a:r>
              <a:rPr lang="en-GB" sz="2300" dirty="0" smtClean="0"/>
              <a:t> al-</a:t>
            </a:r>
            <a:r>
              <a:rPr lang="en-GB" sz="2300" dirty="0" err="1" smtClean="0"/>
              <a:t>Bazzaz</a:t>
            </a:r>
            <a:r>
              <a:rPr lang="en-GB" sz="2300" dirty="0" smtClean="0"/>
              <a:t> (1963–1968).</a:t>
            </a:r>
            <a:endParaRPr lang="en-GB" sz="2300" dirty="0"/>
          </a:p>
        </p:txBody>
      </p:sp>
      <p:sp>
        <p:nvSpPr>
          <p:cNvPr id="11" name="TextBox 10"/>
          <p:cNvSpPr txBox="1"/>
          <p:nvPr/>
        </p:nvSpPr>
        <p:spPr>
          <a:xfrm>
            <a:off x="0" y="4143380"/>
            <a:ext cx="9144000" cy="800219"/>
          </a:xfrm>
          <a:prstGeom prst="rect">
            <a:avLst/>
          </a:prstGeom>
          <a:noFill/>
        </p:spPr>
        <p:txBody>
          <a:bodyPr wrap="square" rtlCol="0">
            <a:spAutoFit/>
          </a:bodyPr>
          <a:lstStyle/>
          <a:p>
            <a:pPr>
              <a:buFont typeface="Arial" pitchFamily="34" charset="0"/>
              <a:buChar char="•"/>
            </a:pPr>
            <a:r>
              <a:rPr lang="en-GB" sz="2300" dirty="0" smtClean="0"/>
              <a:t>Second </a:t>
            </a:r>
            <a:r>
              <a:rPr lang="en-GB" sz="2300" dirty="0" err="1" smtClean="0"/>
              <a:t>Ba‘th</a:t>
            </a:r>
            <a:r>
              <a:rPr lang="en-GB" sz="2300" dirty="0" smtClean="0"/>
              <a:t> regime began with Coup</a:t>
            </a:r>
          </a:p>
          <a:p>
            <a:r>
              <a:rPr lang="en-GB" sz="2300" dirty="0" smtClean="0"/>
              <a:t>Saddam Hussein taking on Presidency in 1979</a:t>
            </a:r>
            <a:endParaRPr lang="en-GB" sz="2300" dirty="0"/>
          </a:p>
        </p:txBody>
      </p:sp>
      <p:sp>
        <p:nvSpPr>
          <p:cNvPr id="12" name="TextBox 11"/>
          <p:cNvSpPr txBox="1"/>
          <p:nvPr/>
        </p:nvSpPr>
        <p:spPr>
          <a:xfrm>
            <a:off x="0" y="5197302"/>
            <a:ext cx="4786314" cy="446276"/>
          </a:xfrm>
          <a:prstGeom prst="rect">
            <a:avLst/>
          </a:prstGeom>
          <a:noFill/>
        </p:spPr>
        <p:txBody>
          <a:bodyPr wrap="square" rtlCol="0">
            <a:spAutoFit/>
          </a:bodyPr>
          <a:lstStyle/>
          <a:p>
            <a:pPr>
              <a:buFont typeface="Arial" pitchFamily="34" charset="0"/>
              <a:buChar char="•"/>
            </a:pPr>
            <a:r>
              <a:rPr lang="en-GB" sz="2300" dirty="0" smtClean="0"/>
              <a:t>1980-1988 Iran- Iraq War </a:t>
            </a:r>
            <a:endParaRPr lang="en-GB" sz="2300" dirty="0"/>
          </a:p>
        </p:txBody>
      </p:sp>
      <p:pic>
        <p:nvPicPr>
          <p:cNvPr id="1026" name="Picture 2" descr="D:\UPSC\Teaching\Middle East\Random\Prince_Abdul_Ilah_of_Iraq_at_Mount_Vernon.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00760" y="1114884"/>
            <a:ext cx="2880000" cy="3600000"/>
          </a:xfrm>
          <a:prstGeom prst="rect">
            <a:avLst/>
          </a:prstGeom>
          <a:noFill/>
        </p:spPr>
      </p:pic>
      <p:pic>
        <p:nvPicPr>
          <p:cNvPr id="1027" name="Picture 3" descr="D:\UPSC\Teaching\Middle East\Random\iraq--coup.jpg"/>
          <p:cNvPicPr>
            <a:picLocks noChangeAspect="1" noChangeArrowheads="1"/>
          </p:cNvPicPr>
          <p:nvPr/>
        </p:nvPicPr>
        <p:blipFill>
          <a:blip r:embed="rId3"/>
          <a:srcRect/>
          <a:stretch>
            <a:fillRect/>
          </a:stretch>
        </p:blipFill>
        <p:spPr bwMode="auto">
          <a:xfrm>
            <a:off x="4476750" y="3357562"/>
            <a:ext cx="4667250" cy="2600325"/>
          </a:xfrm>
          <a:prstGeom prst="rect">
            <a:avLst/>
          </a:prstGeom>
          <a:noFill/>
        </p:spPr>
      </p:pic>
      <p:pic>
        <p:nvPicPr>
          <p:cNvPr id="3" name="Picture 2" descr="D:\UPSC\Teaching\Middle East\saddam.jpg"/>
          <p:cNvPicPr>
            <a:picLocks noChangeAspect="1" noChangeArrowheads="1"/>
          </p:cNvPicPr>
          <p:nvPr/>
        </p:nvPicPr>
        <p:blipFill>
          <a:blip r:embed="rId4"/>
          <a:srcRect/>
          <a:stretch>
            <a:fillRect/>
          </a:stretch>
        </p:blipFill>
        <p:spPr bwMode="auto">
          <a:xfrm>
            <a:off x="4643438" y="785794"/>
            <a:ext cx="4214810" cy="2813386"/>
          </a:xfrm>
          <a:prstGeom prst="rect">
            <a:avLst/>
          </a:prstGeom>
          <a:noFill/>
        </p:spPr>
      </p:pic>
      <p:pic>
        <p:nvPicPr>
          <p:cNvPr id="1028" name="Picture 4" descr="D:\UPSC\Teaching\Middle East\Random\187 Iran-Iraq War 1980-1988 Map.jpg"/>
          <p:cNvPicPr>
            <a:picLocks noChangeAspect="1" noChangeArrowheads="1"/>
          </p:cNvPicPr>
          <p:nvPr/>
        </p:nvPicPr>
        <p:blipFill>
          <a:blip r:embed="rId5"/>
          <a:srcRect/>
          <a:stretch>
            <a:fillRect/>
          </a:stretch>
        </p:blipFill>
        <p:spPr bwMode="auto">
          <a:xfrm>
            <a:off x="3905250" y="1004898"/>
            <a:ext cx="5238750" cy="3924300"/>
          </a:xfrm>
          <a:prstGeom prst="rect">
            <a:avLst/>
          </a:prstGeom>
          <a:noFill/>
        </p:spPr>
      </p:pic>
      <p:sp>
        <p:nvSpPr>
          <p:cNvPr id="15" name="TextBox 14"/>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blinds(horizontal)">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500"/>
                                        <p:tgtEl>
                                          <p:spTgt spid="1026"/>
                                        </p:tgtEl>
                                      </p:cBhvr>
                                    </p:animEffect>
                                    <p:set>
                                      <p:cBhvr>
                                        <p:cTn id="22" dur="1" fill="hold">
                                          <p:stCondLst>
                                            <p:cond delay="499"/>
                                          </p:stCondLst>
                                        </p:cTn>
                                        <p:tgtEl>
                                          <p:spTgt spid="102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27"/>
                                        </p:tgtEl>
                                        <p:attrNameLst>
                                          <p:attrName>style.visibility</p:attrName>
                                        </p:attrNameLst>
                                      </p:cBhvr>
                                      <p:to>
                                        <p:strVal val="visible"/>
                                      </p:to>
                                    </p:set>
                                    <p:animEffect transition="in" filter="blinds(horizontal)">
                                      <p:cBhvr>
                                        <p:cTn id="27" dur="500"/>
                                        <p:tgtEl>
                                          <p:spTgt spid="102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nodeType="clickEffect">
                                  <p:stCondLst>
                                    <p:cond delay="0"/>
                                  </p:stCondLst>
                                  <p:childTnLst>
                                    <p:animEffect transition="out" filter="blinds(horizontal)">
                                      <p:cBhvr>
                                        <p:cTn id="31" dur="500"/>
                                        <p:tgtEl>
                                          <p:spTgt spid="1027"/>
                                        </p:tgtEl>
                                      </p:cBhvr>
                                    </p:animEffect>
                                    <p:set>
                                      <p:cBhvr>
                                        <p:cTn id="32" dur="1" fill="hold">
                                          <p:stCondLst>
                                            <p:cond delay="499"/>
                                          </p:stCondLst>
                                        </p:cTn>
                                        <p:tgtEl>
                                          <p:spTgt spid="102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1"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linds(horizontal)">
                                      <p:cBhvr>
                                        <p:cTn id="47" dur="500"/>
                                        <p:tgtEl>
                                          <p:spTgt spid="11"/>
                                        </p:tgtEl>
                                      </p:cBhvr>
                                    </p:animEffect>
                                  </p:childTnLst>
                                </p:cTn>
                              </p:par>
                              <p:par>
                                <p:cTn id="48" presetID="3" presetClass="entr" presetSubtype="1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blinds(horizontal)">
                                      <p:cBhvr>
                                        <p:cTn id="50" dur="5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blinds(horizontal)">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1028"/>
                                        </p:tgtEl>
                                        <p:attrNameLst>
                                          <p:attrName>style.visibility</p:attrName>
                                        </p:attrNameLst>
                                      </p:cBhvr>
                                      <p:to>
                                        <p:strVal val="visible"/>
                                      </p:to>
                                    </p:set>
                                    <p:animEffect transition="in" filter="blinds(horizontal)">
                                      <p:cBhvr>
                                        <p:cTn id="60"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70" y="-214330"/>
            <a:ext cx="9644098" cy="1143000"/>
          </a:xfrm>
        </p:spPr>
        <p:txBody>
          <a:bodyPr>
            <a:normAutofit/>
          </a:bodyPr>
          <a:lstStyle/>
          <a:p>
            <a:pPr algn="l"/>
            <a:r>
              <a:rPr lang="en-GB" sz="4000" dirty="0" smtClean="0"/>
              <a:t>Reign of Terror for </a:t>
            </a:r>
            <a:r>
              <a:rPr lang="en-GB" sz="4000" dirty="0" err="1" smtClean="0"/>
              <a:t>Shia</a:t>
            </a:r>
            <a:r>
              <a:rPr lang="en-GB" sz="4000" dirty="0" smtClean="0"/>
              <a:t> and Kurds</a:t>
            </a:r>
            <a:endParaRPr lang="en-GB" sz="4000" dirty="0"/>
          </a:p>
        </p:txBody>
      </p:sp>
      <p:pic>
        <p:nvPicPr>
          <p:cNvPr id="22530" name="Picture 2" descr="D:\UPSC\Teaching\Middle East\Saddam_Hussain_Iran-Iraqi_war_1980s.jpg"/>
          <p:cNvPicPr>
            <a:picLocks noChangeAspect="1" noChangeArrowheads="1"/>
          </p:cNvPicPr>
          <p:nvPr/>
        </p:nvPicPr>
        <p:blipFill>
          <a:blip r:embed="rId2"/>
          <a:srcRect/>
          <a:stretch>
            <a:fillRect/>
          </a:stretch>
        </p:blipFill>
        <p:spPr bwMode="auto">
          <a:xfrm>
            <a:off x="4786314" y="1000108"/>
            <a:ext cx="4286250" cy="3095625"/>
          </a:xfrm>
          <a:prstGeom prst="rect">
            <a:avLst/>
          </a:prstGeom>
          <a:noFill/>
        </p:spPr>
      </p:pic>
      <p:sp>
        <p:nvSpPr>
          <p:cNvPr id="4" name="Rectangle 3"/>
          <p:cNvSpPr/>
          <p:nvPr/>
        </p:nvSpPr>
        <p:spPr>
          <a:xfrm>
            <a:off x="0" y="992201"/>
            <a:ext cx="4572000" cy="1508105"/>
          </a:xfrm>
          <a:prstGeom prst="rect">
            <a:avLst/>
          </a:prstGeom>
        </p:spPr>
        <p:txBody>
          <a:bodyPr>
            <a:spAutoFit/>
          </a:bodyPr>
          <a:lstStyle/>
          <a:p>
            <a:r>
              <a:rPr lang="en-GB" sz="2300" dirty="0"/>
              <a:t> Kurds </a:t>
            </a:r>
            <a:r>
              <a:rPr lang="en-GB" sz="2300" dirty="0" smtClean="0"/>
              <a:t>—long-oppressed </a:t>
            </a:r>
            <a:r>
              <a:rPr lang="en-GB" sz="2300" u="sng" dirty="0"/>
              <a:t>minorities</a:t>
            </a:r>
            <a:r>
              <a:rPr lang="en-GB" sz="2300" dirty="0"/>
              <a:t> in Iraq, Syria, Turkey, and </a:t>
            </a:r>
            <a:r>
              <a:rPr lang="en-GB" sz="2300" dirty="0" smtClean="0"/>
              <a:t>Iran</a:t>
            </a:r>
          </a:p>
          <a:p>
            <a:endParaRPr lang="en-GB" sz="2300" dirty="0"/>
          </a:p>
        </p:txBody>
      </p:sp>
      <p:sp>
        <p:nvSpPr>
          <p:cNvPr id="5" name="Rectangle 4"/>
          <p:cNvSpPr/>
          <p:nvPr/>
        </p:nvSpPr>
        <p:spPr>
          <a:xfrm>
            <a:off x="-31" y="2500306"/>
            <a:ext cx="4214842" cy="800219"/>
          </a:xfrm>
          <a:prstGeom prst="rect">
            <a:avLst/>
          </a:prstGeom>
        </p:spPr>
        <p:txBody>
          <a:bodyPr wrap="square">
            <a:spAutoFit/>
          </a:bodyPr>
          <a:lstStyle/>
          <a:p>
            <a:r>
              <a:rPr lang="en-GB" sz="2300" dirty="0" smtClean="0"/>
              <a:t>Now fighting for de </a:t>
            </a:r>
            <a:r>
              <a:rPr lang="en-GB" sz="2300" dirty="0"/>
              <a:t>facto autonomy</a:t>
            </a:r>
          </a:p>
        </p:txBody>
      </p:sp>
      <p:sp>
        <p:nvSpPr>
          <p:cNvPr id="6" name="Rectangle 5"/>
          <p:cNvSpPr/>
          <p:nvPr/>
        </p:nvSpPr>
        <p:spPr>
          <a:xfrm>
            <a:off x="0" y="4214818"/>
            <a:ext cx="9144000" cy="800219"/>
          </a:xfrm>
          <a:prstGeom prst="rect">
            <a:avLst/>
          </a:prstGeom>
        </p:spPr>
        <p:txBody>
          <a:bodyPr wrap="square">
            <a:spAutoFit/>
          </a:bodyPr>
          <a:lstStyle/>
          <a:p>
            <a:pPr fontAlgn="base"/>
            <a:r>
              <a:rPr lang="en-GB" sz="2300" dirty="0" smtClean="0"/>
              <a:t>1988,Saddam </a:t>
            </a:r>
            <a:r>
              <a:rPr lang="en-GB" sz="2300" dirty="0"/>
              <a:t>Hussein's </a:t>
            </a:r>
            <a:r>
              <a:rPr lang="en-GB" sz="2300" u="sng" dirty="0"/>
              <a:t>Al-</a:t>
            </a:r>
            <a:r>
              <a:rPr lang="en-GB" sz="2300" u="sng" dirty="0" err="1"/>
              <a:t>Anfal</a:t>
            </a:r>
            <a:r>
              <a:rPr lang="en-GB" sz="2300" u="sng" dirty="0"/>
              <a:t> campaign </a:t>
            </a:r>
            <a:r>
              <a:rPr lang="en-GB" sz="2300" dirty="0"/>
              <a:t>against the </a:t>
            </a:r>
            <a:r>
              <a:rPr lang="en-GB" sz="2300" dirty="0" smtClean="0"/>
              <a:t>Kurds killed 15000 people</a:t>
            </a:r>
            <a:endParaRPr lang="en-GB" sz="2300" dirty="0"/>
          </a:p>
        </p:txBody>
      </p:sp>
      <p:sp>
        <p:nvSpPr>
          <p:cNvPr id="7" name="Rectangle 6"/>
          <p:cNvSpPr/>
          <p:nvPr/>
        </p:nvSpPr>
        <p:spPr>
          <a:xfrm>
            <a:off x="0" y="5357826"/>
            <a:ext cx="9501222" cy="446276"/>
          </a:xfrm>
          <a:prstGeom prst="rect">
            <a:avLst/>
          </a:prstGeom>
        </p:spPr>
        <p:txBody>
          <a:bodyPr wrap="square">
            <a:spAutoFit/>
          </a:bodyPr>
          <a:lstStyle/>
          <a:p>
            <a:r>
              <a:rPr lang="en-GB" sz="2300" dirty="0" smtClean="0"/>
              <a:t>Genocide </a:t>
            </a:r>
            <a:r>
              <a:rPr lang="en-GB" sz="2300" dirty="0"/>
              <a:t>is most infamous for </a:t>
            </a:r>
            <a:r>
              <a:rPr lang="en-GB" sz="2300" dirty="0" smtClean="0"/>
              <a:t>use </a:t>
            </a:r>
            <a:r>
              <a:rPr lang="en-GB" sz="2300" dirty="0"/>
              <a:t>of </a:t>
            </a:r>
            <a:r>
              <a:rPr lang="en-GB" sz="2300" u="sng" dirty="0"/>
              <a:t>chemical weapons</a:t>
            </a:r>
          </a:p>
        </p:txBody>
      </p:sp>
      <p:sp>
        <p:nvSpPr>
          <p:cNvPr id="10" name="TextBox 9"/>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blinds(horizontal)">
                                      <p:cBhvr>
                                        <p:cTn id="7" dur="500"/>
                                        <p:tgtEl>
                                          <p:spTgt spid="225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4330"/>
            <a:ext cx="9644098" cy="1143000"/>
          </a:xfrm>
        </p:spPr>
        <p:txBody>
          <a:bodyPr>
            <a:normAutofit/>
          </a:bodyPr>
          <a:lstStyle/>
          <a:p>
            <a:pPr algn="l"/>
            <a:r>
              <a:rPr lang="en-GB" sz="4000" dirty="0" smtClean="0"/>
              <a:t>Reign of Terror for </a:t>
            </a:r>
            <a:r>
              <a:rPr lang="en-GB" sz="4000" dirty="0" err="1" smtClean="0"/>
              <a:t>Shia</a:t>
            </a:r>
            <a:r>
              <a:rPr lang="en-GB" sz="4000" dirty="0" smtClean="0"/>
              <a:t> and Kurds</a:t>
            </a:r>
            <a:endParaRPr lang="en-GB" sz="4000" dirty="0"/>
          </a:p>
        </p:txBody>
      </p:sp>
      <p:sp>
        <p:nvSpPr>
          <p:cNvPr id="8" name="Rectangle 7"/>
          <p:cNvSpPr/>
          <p:nvPr/>
        </p:nvSpPr>
        <p:spPr>
          <a:xfrm>
            <a:off x="0" y="714356"/>
            <a:ext cx="2140330" cy="446276"/>
          </a:xfrm>
          <a:prstGeom prst="rect">
            <a:avLst/>
          </a:prstGeom>
        </p:spPr>
        <p:txBody>
          <a:bodyPr wrap="none">
            <a:spAutoFit/>
          </a:bodyPr>
          <a:lstStyle/>
          <a:p>
            <a:pPr fontAlgn="base"/>
            <a:r>
              <a:rPr lang="en-GB" sz="2300" b="1" dirty="0"/>
              <a:t>1990 Gulf War</a:t>
            </a:r>
          </a:p>
        </p:txBody>
      </p:sp>
      <p:sp>
        <p:nvSpPr>
          <p:cNvPr id="9" name="Rectangle 8"/>
          <p:cNvSpPr/>
          <p:nvPr/>
        </p:nvSpPr>
        <p:spPr>
          <a:xfrm>
            <a:off x="0" y="1214422"/>
            <a:ext cx="9644098" cy="1508105"/>
          </a:xfrm>
          <a:prstGeom prst="rect">
            <a:avLst/>
          </a:prstGeom>
        </p:spPr>
        <p:txBody>
          <a:bodyPr wrap="square">
            <a:spAutoFit/>
          </a:bodyPr>
          <a:lstStyle/>
          <a:p>
            <a:r>
              <a:rPr lang="en-GB" sz="2300" dirty="0"/>
              <a:t> Iraq invaded its </a:t>
            </a:r>
            <a:r>
              <a:rPr lang="en-GB" sz="2300" dirty="0" err="1"/>
              <a:t>neighbor</a:t>
            </a:r>
            <a:r>
              <a:rPr lang="en-GB" sz="2300" dirty="0"/>
              <a:t> Kuwait following disputes about oil production, and installed a puppet regime to run the </a:t>
            </a:r>
            <a:r>
              <a:rPr lang="en-GB" sz="2300" dirty="0" smtClean="0"/>
              <a:t>country</a:t>
            </a:r>
          </a:p>
          <a:p>
            <a:r>
              <a:rPr lang="en-GB" sz="2300" dirty="0" smtClean="0"/>
              <a:t>Feb 1991 End of war- Iraqi forces retreated under attack from US and Saudi </a:t>
            </a:r>
            <a:r>
              <a:rPr lang="en-GB" sz="2300" dirty="0" err="1" smtClean="0"/>
              <a:t>Coalation</a:t>
            </a:r>
            <a:endParaRPr lang="en-GB" sz="2300" dirty="0"/>
          </a:p>
        </p:txBody>
      </p:sp>
      <p:sp>
        <p:nvSpPr>
          <p:cNvPr id="10" name="Rectangle 9"/>
          <p:cNvSpPr/>
          <p:nvPr/>
        </p:nvSpPr>
        <p:spPr>
          <a:xfrm>
            <a:off x="0" y="3929066"/>
            <a:ext cx="5187639" cy="800219"/>
          </a:xfrm>
          <a:prstGeom prst="rect">
            <a:avLst/>
          </a:prstGeom>
        </p:spPr>
        <p:txBody>
          <a:bodyPr wrap="none">
            <a:spAutoFit/>
          </a:bodyPr>
          <a:lstStyle/>
          <a:p>
            <a:r>
              <a:rPr lang="en-GB" sz="2300" b="1" dirty="0"/>
              <a:t>March </a:t>
            </a:r>
            <a:r>
              <a:rPr lang="en-GB" sz="2300" b="1" dirty="0" smtClean="0"/>
              <a:t>1991,</a:t>
            </a:r>
            <a:r>
              <a:rPr lang="en-GB" sz="2300" b="1" dirty="0"/>
              <a:t> anti-Saddam uprisings</a:t>
            </a:r>
          </a:p>
          <a:p>
            <a:endParaRPr lang="en-GB" sz="2300" b="1" dirty="0"/>
          </a:p>
        </p:txBody>
      </p:sp>
      <p:sp>
        <p:nvSpPr>
          <p:cNvPr id="11" name="Rectangle 10"/>
          <p:cNvSpPr/>
          <p:nvPr/>
        </p:nvSpPr>
        <p:spPr>
          <a:xfrm>
            <a:off x="0" y="4500570"/>
            <a:ext cx="9144000" cy="800219"/>
          </a:xfrm>
          <a:prstGeom prst="rect">
            <a:avLst/>
          </a:prstGeom>
        </p:spPr>
        <p:txBody>
          <a:bodyPr wrap="square">
            <a:spAutoFit/>
          </a:bodyPr>
          <a:lstStyle/>
          <a:p>
            <a:r>
              <a:rPr lang="en-GB" sz="2300" dirty="0"/>
              <a:t>Kurdish rebels in the </a:t>
            </a:r>
            <a:r>
              <a:rPr lang="en-GB" sz="2300" u="sng" dirty="0"/>
              <a:t>north</a:t>
            </a:r>
            <a:r>
              <a:rPr lang="en-GB" sz="2300" dirty="0"/>
              <a:t> and </a:t>
            </a:r>
            <a:r>
              <a:rPr lang="en-GB" sz="2300" dirty="0" err="1"/>
              <a:t>Shia</a:t>
            </a:r>
            <a:r>
              <a:rPr lang="en-GB" sz="2300" dirty="0"/>
              <a:t> Islamists in the </a:t>
            </a:r>
            <a:r>
              <a:rPr lang="en-GB" sz="2300" u="sng" dirty="0"/>
              <a:t>south</a:t>
            </a:r>
            <a:r>
              <a:rPr lang="en-GB" sz="2300" dirty="0"/>
              <a:t> rose up in rebellion</a:t>
            </a:r>
          </a:p>
        </p:txBody>
      </p:sp>
      <p:sp>
        <p:nvSpPr>
          <p:cNvPr id="12" name="Rectangle 11"/>
          <p:cNvSpPr/>
          <p:nvPr/>
        </p:nvSpPr>
        <p:spPr>
          <a:xfrm>
            <a:off x="0" y="5357826"/>
            <a:ext cx="8786842" cy="800219"/>
          </a:xfrm>
          <a:prstGeom prst="rect">
            <a:avLst/>
          </a:prstGeom>
        </p:spPr>
        <p:txBody>
          <a:bodyPr wrap="square">
            <a:spAutoFit/>
          </a:bodyPr>
          <a:lstStyle/>
          <a:p>
            <a:r>
              <a:rPr lang="en-GB" sz="2300" dirty="0"/>
              <a:t>within a few weeks </a:t>
            </a:r>
            <a:r>
              <a:rPr lang="en-GB" sz="2300" dirty="0" smtClean="0"/>
              <a:t>Saddam had </a:t>
            </a:r>
            <a:r>
              <a:rPr lang="en-GB" sz="2300" dirty="0"/>
              <a:t>defeated them and slaughtered thousands in reprisal killings</a:t>
            </a:r>
          </a:p>
        </p:txBody>
      </p:sp>
      <p:pic>
        <p:nvPicPr>
          <p:cNvPr id="2050" name="Picture 2" descr="D:\UPSC\Teaching\Middle East\Random\gulf war1.jpg"/>
          <p:cNvPicPr>
            <a:picLocks noChangeAspect="1" noChangeArrowheads="1"/>
          </p:cNvPicPr>
          <p:nvPr/>
        </p:nvPicPr>
        <p:blipFill>
          <a:blip r:embed="rId2"/>
          <a:srcRect/>
          <a:stretch>
            <a:fillRect/>
          </a:stretch>
        </p:blipFill>
        <p:spPr bwMode="auto">
          <a:xfrm>
            <a:off x="4000496" y="2500306"/>
            <a:ext cx="4953008" cy="3582676"/>
          </a:xfrm>
          <a:prstGeom prst="rect">
            <a:avLst/>
          </a:prstGeom>
          <a:noFill/>
        </p:spPr>
      </p:pic>
      <p:pic>
        <p:nvPicPr>
          <p:cNvPr id="14" name="Picture 4" descr="The anti-Saddam uprisings of 199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57620" y="1070652"/>
            <a:ext cx="4919952" cy="4572926"/>
          </a:xfrm>
          <a:prstGeom prst="rect">
            <a:avLst/>
          </a:prstGeom>
          <a:noFill/>
        </p:spPr>
      </p:pic>
      <p:sp>
        <p:nvSpPr>
          <p:cNvPr id="15" name="TextBox 14"/>
          <p:cNvSpPr txBox="1"/>
          <p:nvPr/>
        </p:nvSpPr>
        <p:spPr>
          <a:xfrm>
            <a:off x="1357290" y="3059668"/>
            <a:ext cx="2786082" cy="400110"/>
          </a:xfrm>
          <a:prstGeom prst="rect">
            <a:avLst/>
          </a:prstGeom>
          <a:noFill/>
        </p:spPr>
        <p:txBody>
          <a:bodyPr wrap="square" rtlCol="0">
            <a:spAutoFit/>
          </a:bodyPr>
          <a:lstStyle/>
          <a:p>
            <a:r>
              <a:rPr lang="en-GB" sz="2000" dirty="0" smtClean="0"/>
              <a:t>Anti Saddam Uprising</a:t>
            </a:r>
            <a:endParaRPr lang="en-GB" sz="2000" dirty="0"/>
          </a:p>
        </p:txBody>
      </p:sp>
      <p:sp>
        <p:nvSpPr>
          <p:cNvPr id="16" name="TextBox 15"/>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blinds(horizontal)">
                                      <p:cBhvr>
                                        <p:cTn id="17" dur="500"/>
                                        <p:tgtEl>
                                          <p:spTgt spid="205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500"/>
                                        <p:tgtEl>
                                          <p:spTgt spid="2050"/>
                                        </p:tgtEl>
                                      </p:cBhvr>
                                    </p:animEffect>
                                    <p:set>
                                      <p:cBhvr>
                                        <p:cTn id="22" dur="1" fill="hold">
                                          <p:stCondLst>
                                            <p:cond delay="499"/>
                                          </p:stCondLst>
                                        </p:cTn>
                                        <p:tgtEl>
                                          <p:spTgt spid="205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blinds(horizontal)">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xit" presetSubtype="10" fill="hold" nodeType="clickEffect">
                                  <p:stCondLst>
                                    <p:cond delay="0"/>
                                  </p:stCondLst>
                                  <p:childTnLst>
                                    <p:animEffect transition="out" filter="blinds(horizontal)">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par>
                                <p:cTn id="51" presetID="3" presetClass="exit" presetSubtype="10" fill="hold" grpId="1" nodeType="withEffect">
                                  <p:stCondLst>
                                    <p:cond delay="0"/>
                                  </p:stCondLst>
                                  <p:childTnLst>
                                    <p:animEffect transition="out" filter="blinds(horizontal)">
                                      <p:cBhvr>
                                        <p:cTn id="52" dur="500"/>
                                        <p:tgtEl>
                                          <p:spTgt spid="15"/>
                                        </p:tgtEl>
                                      </p:cBhvr>
                                    </p:animEffect>
                                    <p:set>
                                      <p:cBhvr>
                                        <p:cTn id="53"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5" grpId="0"/>
      <p:bldP spid="1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0" y="-16"/>
            <a:ext cx="9144000" cy="1143000"/>
          </a:xfrm>
        </p:spPr>
        <p:txBody>
          <a:bodyPr>
            <a:normAutofit/>
          </a:bodyPr>
          <a:lstStyle/>
          <a:p>
            <a:pPr algn="l"/>
            <a:r>
              <a:rPr lang="en-GB" sz="4000" dirty="0" smtClean="0"/>
              <a:t>Reign of Terror for </a:t>
            </a:r>
            <a:r>
              <a:rPr lang="en-GB" sz="4000" dirty="0" err="1" smtClean="0"/>
              <a:t>Shia</a:t>
            </a:r>
            <a:r>
              <a:rPr lang="en-GB" sz="4000" dirty="0" smtClean="0"/>
              <a:t> and Kurds</a:t>
            </a:r>
            <a:endParaRPr lang="en-GB" sz="4000" dirty="0"/>
          </a:p>
        </p:txBody>
      </p:sp>
      <p:pic>
        <p:nvPicPr>
          <p:cNvPr id="23554" name="Picture 2" descr="Why Saddam drained Iraq's marshes"/>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71934" y="1972116"/>
            <a:ext cx="4885884" cy="4885884"/>
          </a:xfrm>
          <a:prstGeom prst="rect">
            <a:avLst/>
          </a:prstGeom>
          <a:noFill/>
        </p:spPr>
      </p:pic>
      <p:sp>
        <p:nvSpPr>
          <p:cNvPr id="6" name="TextBox 5"/>
          <p:cNvSpPr txBox="1"/>
          <p:nvPr/>
        </p:nvSpPr>
        <p:spPr>
          <a:xfrm>
            <a:off x="1142976" y="5214950"/>
            <a:ext cx="2980303" cy="446276"/>
          </a:xfrm>
          <a:prstGeom prst="rect">
            <a:avLst/>
          </a:prstGeom>
          <a:noFill/>
        </p:spPr>
        <p:txBody>
          <a:bodyPr wrap="none" rtlCol="0">
            <a:spAutoFit/>
          </a:bodyPr>
          <a:lstStyle/>
          <a:p>
            <a:r>
              <a:rPr lang="en-GB" sz="2300" dirty="0" smtClean="0"/>
              <a:t>Draining of Marshes</a:t>
            </a:r>
            <a:endParaRPr lang="en-GB" sz="2300" dirty="0"/>
          </a:p>
        </p:txBody>
      </p:sp>
      <p:pic>
        <p:nvPicPr>
          <p:cNvPr id="23558" name="Picture 6" descr="The no-fly zones imposed after the Gulf War"/>
          <p:cNvPicPr>
            <a:picLocks noChangeAspect="1" noChangeArrowheads="1"/>
          </p:cNvPicPr>
          <p:nvPr/>
        </p:nvPicPr>
        <p:blipFill>
          <a:blip r:embed="rId3"/>
          <a:srcRect/>
          <a:stretch>
            <a:fillRect/>
          </a:stretch>
        </p:blipFill>
        <p:spPr bwMode="auto">
          <a:xfrm>
            <a:off x="571472" y="1000108"/>
            <a:ext cx="3762375" cy="3952876"/>
          </a:xfrm>
          <a:prstGeom prst="rect">
            <a:avLst/>
          </a:prstGeom>
          <a:noFill/>
        </p:spPr>
      </p:pic>
      <p:sp>
        <p:nvSpPr>
          <p:cNvPr id="8" name="TextBox 7"/>
          <p:cNvSpPr txBox="1"/>
          <p:nvPr/>
        </p:nvSpPr>
        <p:spPr>
          <a:xfrm>
            <a:off x="4500562" y="1214422"/>
            <a:ext cx="2214578" cy="800219"/>
          </a:xfrm>
          <a:prstGeom prst="rect">
            <a:avLst/>
          </a:prstGeom>
          <a:noFill/>
        </p:spPr>
        <p:txBody>
          <a:bodyPr wrap="square" rtlCol="0">
            <a:spAutoFit/>
          </a:bodyPr>
          <a:lstStyle/>
          <a:p>
            <a:r>
              <a:rPr lang="en-GB" sz="2300" dirty="0" smtClean="0"/>
              <a:t>US Sanctions post gulf war</a:t>
            </a:r>
            <a:endParaRPr lang="en-GB" sz="2300" dirty="0"/>
          </a:p>
        </p:txBody>
      </p:sp>
      <p:sp>
        <p:nvSpPr>
          <p:cNvPr id="9" name="TextBox 8"/>
          <p:cNvSpPr txBox="1"/>
          <p:nvPr/>
        </p:nvSpPr>
        <p:spPr>
          <a:xfrm>
            <a:off x="1142976" y="5625930"/>
            <a:ext cx="2667718" cy="446276"/>
          </a:xfrm>
          <a:prstGeom prst="rect">
            <a:avLst/>
          </a:prstGeom>
          <a:noFill/>
        </p:spPr>
        <p:txBody>
          <a:bodyPr wrap="none" rtlCol="0">
            <a:spAutoFit/>
          </a:bodyPr>
          <a:lstStyle/>
          <a:p>
            <a:r>
              <a:rPr lang="en-GB" sz="2300" dirty="0" smtClean="0"/>
              <a:t>To capture rebels</a:t>
            </a:r>
            <a:endParaRPr lang="en-GB" sz="2300" dirty="0"/>
          </a:p>
        </p:txBody>
      </p:sp>
      <p:sp>
        <p:nvSpPr>
          <p:cNvPr id="10" name="Freeform 9"/>
          <p:cNvSpPr/>
          <p:nvPr/>
        </p:nvSpPr>
        <p:spPr>
          <a:xfrm>
            <a:off x="6212688" y="4000504"/>
            <a:ext cx="1574022" cy="1306286"/>
          </a:xfrm>
          <a:custGeom>
            <a:avLst/>
            <a:gdLst>
              <a:gd name="connsiteX0" fmla="*/ 25460 w 1574022"/>
              <a:gd name="connsiteY0" fmla="*/ 957943 h 1306286"/>
              <a:gd name="connsiteX1" fmla="*/ 112546 w 1574022"/>
              <a:gd name="connsiteY1" fmla="*/ 914400 h 1306286"/>
              <a:gd name="connsiteX2" fmla="*/ 156089 w 1574022"/>
              <a:gd name="connsiteY2" fmla="*/ 899886 h 1306286"/>
              <a:gd name="connsiteX3" fmla="*/ 243174 w 1574022"/>
              <a:gd name="connsiteY3" fmla="*/ 841829 h 1306286"/>
              <a:gd name="connsiteX4" fmla="*/ 344774 w 1574022"/>
              <a:gd name="connsiteY4" fmla="*/ 827315 h 1306286"/>
              <a:gd name="connsiteX5" fmla="*/ 388317 w 1574022"/>
              <a:gd name="connsiteY5" fmla="*/ 812800 h 1306286"/>
              <a:gd name="connsiteX6" fmla="*/ 504432 w 1574022"/>
              <a:gd name="connsiteY6" fmla="*/ 783772 h 1306286"/>
              <a:gd name="connsiteX7" fmla="*/ 547974 w 1574022"/>
              <a:gd name="connsiteY7" fmla="*/ 754743 h 1306286"/>
              <a:gd name="connsiteX8" fmla="*/ 591517 w 1574022"/>
              <a:gd name="connsiteY8" fmla="*/ 740229 h 1306286"/>
              <a:gd name="connsiteX9" fmla="*/ 678603 w 1574022"/>
              <a:gd name="connsiteY9" fmla="*/ 682172 h 1306286"/>
              <a:gd name="connsiteX10" fmla="*/ 693117 w 1574022"/>
              <a:gd name="connsiteY10" fmla="*/ 638629 h 1306286"/>
              <a:gd name="connsiteX11" fmla="*/ 722146 w 1574022"/>
              <a:gd name="connsiteY11" fmla="*/ 595086 h 1306286"/>
              <a:gd name="connsiteX12" fmla="*/ 693117 w 1574022"/>
              <a:gd name="connsiteY12" fmla="*/ 464458 h 1306286"/>
              <a:gd name="connsiteX13" fmla="*/ 736660 w 1574022"/>
              <a:gd name="connsiteY13" fmla="*/ 29029 h 1306286"/>
              <a:gd name="connsiteX14" fmla="*/ 780203 w 1574022"/>
              <a:gd name="connsiteY14" fmla="*/ 0 h 1306286"/>
              <a:gd name="connsiteX15" fmla="*/ 852774 w 1574022"/>
              <a:gd name="connsiteY15" fmla="*/ 14515 h 1306286"/>
              <a:gd name="connsiteX16" fmla="*/ 896317 w 1574022"/>
              <a:gd name="connsiteY16" fmla="*/ 29029 h 1306286"/>
              <a:gd name="connsiteX17" fmla="*/ 954374 w 1574022"/>
              <a:gd name="connsiteY17" fmla="*/ 43543 h 1306286"/>
              <a:gd name="connsiteX18" fmla="*/ 1070489 w 1574022"/>
              <a:gd name="connsiteY18" fmla="*/ 72572 h 1306286"/>
              <a:gd name="connsiteX19" fmla="*/ 1114032 w 1574022"/>
              <a:gd name="connsiteY19" fmla="*/ 101600 h 1306286"/>
              <a:gd name="connsiteX20" fmla="*/ 1099517 w 1574022"/>
              <a:gd name="connsiteY20" fmla="*/ 537029 h 1306286"/>
              <a:gd name="connsiteX21" fmla="*/ 1085003 w 1574022"/>
              <a:gd name="connsiteY21" fmla="*/ 595086 h 1306286"/>
              <a:gd name="connsiteX22" fmla="*/ 1070489 w 1574022"/>
              <a:gd name="connsiteY22" fmla="*/ 711200 h 1306286"/>
              <a:gd name="connsiteX23" fmla="*/ 1055974 w 1574022"/>
              <a:gd name="connsiteY23" fmla="*/ 798286 h 1306286"/>
              <a:gd name="connsiteX24" fmla="*/ 1114032 w 1574022"/>
              <a:gd name="connsiteY24" fmla="*/ 957943 h 1306286"/>
              <a:gd name="connsiteX25" fmla="*/ 1157574 w 1574022"/>
              <a:gd name="connsiteY25" fmla="*/ 972458 h 1306286"/>
              <a:gd name="connsiteX26" fmla="*/ 1186603 w 1574022"/>
              <a:gd name="connsiteY26" fmla="*/ 1016000 h 1306286"/>
              <a:gd name="connsiteX27" fmla="*/ 1201117 w 1574022"/>
              <a:gd name="connsiteY27" fmla="*/ 1117600 h 1306286"/>
              <a:gd name="connsiteX28" fmla="*/ 1288203 w 1574022"/>
              <a:gd name="connsiteY28" fmla="*/ 1161143 h 1306286"/>
              <a:gd name="connsiteX29" fmla="*/ 1418832 w 1574022"/>
              <a:gd name="connsiteY29" fmla="*/ 1146629 h 1306286"/>
              <a:gd name="connsiteX30" fmla="*/ 1462374 w 1574022"/>
              <a:gd name="connsiteY30" fmla="*/ 1132115 h 1306286"/>
              <a:gd name="connsiteX31" fmla="*/ 1520432 w 1574022"/>
              <a:gd name="connsiteY31" fmla="*/ 1146629 h 1306286"/>
              <a:gd name="connsiteX32" fmla="*/ 1534946 w 1574022"/>
              <a:gd name="connsiteY32" fmla="*/ 1277258 h 1306286"/>
              <a:gd name="connsiteX33" fmla="*/ 1447860 w 1574022"/>
              <a:gd name="connsiteY33" fmla="*/ 1306286 h 1306286"/>
              <a:gd name="connsiteX34" fmla="*/ 1360774 w 1574022"/>
              <a:gd name="connsiteY34" fmla="*/ 1248229 h 1306286"/>
              <a:gd name="connsiteX35" fmla="*/ 1317232 w 1574022"/>
              <a:gd name="connsiteY35" fmla="*/ 1219200 h 1306286"/>
              <a:gd name="connsiteX36" fmla="*/ 1273689 w 1574022"/>
              <a:gd name="connsiteY36" fmla="*/ 1204686 h 1306286"/>
              <a:gd name="connsiteX37" fmla="*/ 1143060 w 1574022"/>
              <a:gd name="connsiteY37" fmla="*/ 1132115 h 1306286"/>
              <a:gd name="connsiteX38" fmla="*/ 852774 w 1574022"/>
              <a:gd name="connsiteY38" fmla="*/ 1146629 h 1306286"/>
              <a:gd name="connsiteX39" fmla="*/ 780203 w 1574022"/>
              <a:gd name="connsiteY39" fmla="*/ 1161143 h 1306286"/>
              <a:gd name="connsiteX40" fmla="*/ 402832 w 1574022"/>
              <a:gd name="connsiteY40" fmla="*/ 1146629 h 1306286"/>
              <a:gd name="connsiteX41" fmla="*/ 243174 w 1574022"/>
              <a:gd name="connsiteY41" fmla="*/ 1117600 h 1306286"/>
              <a:gd name="connsiteX42" fmla="*/ 199632 w 1574022"/>
              <a:gd name="connsiteY42" fmla="*/ 1103086 h 1306286"/>
              <a:gd name="connsiteX43" fmla="*/ 156089 w 1574022"/>
              <a:gd name="connsiteY43" fmla="*/ 1074058 h 1306286"/>
              <a:gd name="connsiteX44" fmla="*/ 69003 w 1574022"/>
              <a:gd name="connsiteY44" fmla="*/ 1045029 h 1306286"/>
              <a:gd name="connsiteX45" fmla="*/ 25460 w 1574022"/>
              <a:gd name="connsiteY45" fmla="*/ 1001486 h 1306286"/>
              <a:gd name="connsiteX46" fmla="*/ 83517 w 1574022"/>
              <a:gd name="connsiteY46" fmla="*/ 943429 h 1306286"/>
              <a:gd name="connsiteX47" fmla="*/ 141574 w 1574022"/>
              <a:gd name="connsiteY47" fmla="*/ 899886 h 130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574022" h="1306286">
                <a:moveTo>
                  <a:pt x="25460" y="957943"/>
                </a:moveTo>
                <a:cubicBezTo>
                  <a:pt x="134906" y="921462"/>
                  <a:pt x="0" y="970673"/>
                  <a:pt x="112546" y="914400"/>
                </a:cubicBezTo>
                <a:cubicBezTo>
                  <a:pt x="126230" y="907558"/>
                  <a:pt x="142715" y="907316"/>
                  <a:pt x="156089" y="899886"/>
                </a:cubicBezTo>
                <a:cubicBezTo>
                  <a:pt x="186586" y="882943"/>
                  <a:pt x="208637" y="846763"/>
                  <a:pt x="243174" y="841829"/>
                </a:cubicBezTo>
                <a:lnTo>
                  <a:pt x="344774" y="827315"/>
                </a:lnTo>
                <a:cubicBezTo>
                  <a:pt x="359288" y="822477"/>
                  <a:pt x="373474" y="816511"/>
                  <a:pt x="388317" y="812800"/>
                </a:cubicBezTo>
                <a:lnTo>
                  <a:pt x="504432" y="783772"/>
                </a:lnTo>
                <a:cubicBezTo>
                  <a:pt x="518946" y="774096"/>
                  <a:pt x="532372" y="762544"/>
                  <a:pt x="547974" y="754743"/>
                </a:cubicBezTo>
                <a:cubicBezTo>
                  <a:pt x="561658" y="747901"/>
                  <a:pt x="578143" y="747659"/>
                  <a:pt x="591517" y="740229"/>
                </a:cubicBezTo>
                <a:cubicBezTo>
                  <a:pt x="622015" y="723286"/>
                  <a:pt x="678603" y="682172"/>
                  <a:pt x="678603" y="682172"/>
                </a:cubicBezTo>
                <a:cubicBezTo>
                  <a:pt x="683441" y="667658"/>
                  <a:pt x="686275" y="652313"/>
                  <a:pt x="693117" y="638629"/>
                </a:cubicBezTo>
                <a:cubicBezTo>
                  <a:pt x="700918" y="623027"/>
                  <a:pt x="720220" y="612423"/>
                  <a:pt x="722146" y="595086"/>
                </a:cubicBezTo>
                <a:cubicBezTo>
                  <a:pt x="726404" y="556766"/>
                  <a:pt x="705872" y="502722"/>
                  <a:pt x="693117" y="464458"/>
                </a:cubicBezTo>
                <a:cubicBezTo>
                  <a:pt x="693644" y="450227"/>
                  <a:pt x="637077" y="128614"/>
                  <a:pt x="736660" y="29029"/>
                </a:cubicBezTo>
                <a:cubicBezTo>
                  <a:pt x="748995" y="16694"/>
                  <a:pt x="765689" y="9676"/>
                  <a:pt x="780203" y="0"/>
                </a:cubicBezTo>
                <a:cubicBezTo>
                  <a:pt x="804393" y="4838"/>
                  <a:pt x="828841" y="8532"/>
                  <a:pt x="852774" y="14515"/>
                </a:cubicBezTo>
                <a:cubicBezTo>
                  <a:pt x="867617" y="18226"/>
                  <a:pt x="881606" y="24826"/>
                  <a:pt x="896317" y="29029"/>
                </a:cubicBezTo>
                <a:cubicBezTo>
                  <a:pt x="915497" y="34509"/>
                  <a:pt x="934901" y="39216"/>
                  <a:pt x="954374" y="43543"/>
                </a:cubicBezTo>
                <a:cubicBezTo>
                  <a:pt x="984181" y="50167"/>
                  <a:pt x="1039367" y="57012"/>
                  <a:pt x="1070489" y="72572"/>
                </a:cubicBezTo>
                <a:cubicBezTo>
                  <a:pt x="1086091" y="80373"/>
                  <a:pt x="1099518" y="91924"/>
                  <a:pt x="1114032" y="101600"/>
                </a:cubicBezTo>
                <a:cubicBezTo>
                  <a:pt x="1109194" y="246743"/>
                  <a:pt x="1108045" y="392056"/>
                  <a:pt x="1099517" y="537029"/>
                </a:cubicBezTo>
                <a:cubicBezTo>
                  <a:pt x="1098346" y="556942"/>
                  <a:pt x="1088282" y="575409"/>
                  <a:pt x="1085003" y="595086"/>
                </a:cubicBezTo>
                <a:cubicBezTo>
                  <a:pt x="1078591" y="633561"/>
                  <a:pt x="1076005" y="672586"/>
                  <a:pt x="1070489" y="711200"/>
                </a:cubicBezTo>
                <a:cubicBezTo>
                  <a:pt x="1066327" y="740333"/>
                  <a:pt x="1060812" y="769257"/>
                  <a:pt x="1055974" y="798286"/>
                </a:cubicBezTo>
                <a:cubicBezTo>
                  <a:pt x="1068476" y="910801"/>
                  <a:pt x="1035604" y="918729"/>
                  <a:pt x="1114032" y="957943"/>
                </a:cubicBezTo>
                <a:cubicBezTo>
                  <a:pt x="1127716" y="964785"/>
                  <a:pt x="1143060" y="967620"/>
                  <a:pt x="1157574" y="972458"/>
                </a:cubicBezTo>
                <a:cubicBezTo>
                  <a:pt x="1167250" y="986972"/>
                  <a:pt x="1181591" y="999292"/>
                  <a:pt x="1186603" y="1016000"/>
                </a:cubicBezTo>
                <a:cubicBezTo>
                  <a:pt x="1196433" y="1048768"/>
                  <a:pt x="1187223" y="1086338"/>
                  <a:pt x="1201117" y="1117600"/>
                </a:cubicBezTo>
                <a:cubicBezTo>
                  <a:pt x="1210904" y="1139621"/>
                  <a:pt x="1268882" y="1154703"/>
                  <a:pt x="1288203" y="1161143"/>
                </a:cubicBezTo>
                <a:cubicBezTo>
                  <a:pt x="1331746" y="1156305"/>
                  <a:pt x="1375617" y="1153831"/>
                  <a:pt x="1418832" y="1146629"/>
                </a:cubicBezTo>
                <a:cubicBezTo>
                  <a:pt x="1433923" y="1144114"/>
                  <a:pt x="1447075" y="1132115"/>
                  <a:pt x="1462374" y="1132115"/>
                </a:cubicBezTo>
                <a:cubicBezTo>
                  <a:pt x="1482322" y="1132115"/>
                  <a:pt x="1501079" y="1141791"/>
                  <a:pt x="1520432" y="1146629"/>
                </a:cubicBezTo>
                <a:cubicBezTo>
                  <a:pt x="1524525" y="1158909"/>
                  <a:pt x="1574022" y="1249346"/>
                  <a:pt x="1534946" y="1277258"/>
                </a:cubicBezTo>
                <a:cubicBezTo>
                  <a:pt x="1510047" y="1295043"/>
                  <a:pt x="1447860" y="1306286"/>
                  <a:pt x="1447860" y="1306286"/>
                </a:cubicBezTo>
                <a:lnTo>
                  <a:pt x="1360774" y="1248229"/>
                </a:lnTo>
                <a:cubicBezTo>
                  <a:pt x="1346260" y="1238553"/>
                  <a:pt x="1333781" y="1224716"/>
                  <a:pt x="1317232" y="1219200"/>
                </a:cubicBezTo>
                <a:cubicBezTo>
                  <a:pt x="1302718" y="1214362"/>
                  <a:pt x="1287063" y="1212116"/>
                  <a:pt x="1273689" y="1204686"/>
                </a:cubicBezTo>
                <a:cubicBezTo>
                  <a:pt x="1123965" y="1121507"/>
                  <a:pt x="1241587" y="1164957"/>
                  <a:pt x="1143060" y="1132115"/>
                </a:cubicBezTo>
                <a:cubicBezTo>
                  <a:pt x="1046298" y="1136953"/>
                  <a:pt x="949348" y="1138903"/>
                  <a:pt x="852774" y="1146629"/>
                </a:cubicBezTo>
                <a:cubicBezTo>
                  <a:pt x="828183" y="1148596"/>
                  <a:pt x="804872" y="1161143"/>
                  <a:pt x="780203" y="1161143"/>
                </a:cubicBezTo>
                <a:cubicBezTo>
                  <a:pt x="654320" y="1161143"/>
                  <a:pt x="528622" y="1151467"/>
                  <a:pt x="402832" y="1146629"/>
                </a:cubicBezTo>
                <a:cubicBezTo>
                  <a:pt x="320599" y="1134882"/>
                  <a:pt x="311613" y="1137154"/>
                  <a:pt x="243174" y="1117600"/>
                </a:cubicBezTo>
                <a:cubicBezTo>
                  <a:pt x="228464" y="1113397"/>
                  <a:pt x="213316" y="1109928"/>
                  <a:pt x="199632" y="1103086"/>
                </a:cubicBezTo>
                <a:cubicBezTo>
                  <a:pt x="184030" y="1095285"/>
                  <a:pt x="172029" y="1081143"/>
                  <a:pt x="156089" y="1074058"/>
                </a:cubicBezTo>
                <a:cubicBezTo>
                  <a:pt x="128127" y="1061631"/>
                  <a:pt x="69003" y="1045029"/>
                  <a:pt x="69003" y="1045029"/>
                </a:cubicBezTo>
                <a:cubicBezTo>
                  <a:pt x="54489" y="1030515"/>
                  <a:pt x="31951" y="1020959"/>
                  <a:pt x="25460" y="1001486"/>
                </a:cubicBezTo>
                <a:cubicBezTo>
                  <a:pt x="9978" y="955040"/>
                  <a:pt x="60294" y="951170"/>
                  <a:pt x="83517" y="943429"/>
                </a:cubicBezTo>
                <a:cubicBezTo>
                  <a:pt x="132753" y="910605"/>
                  <a:pt x="114725" y="926735"/>
                  <a:pt x="141574" y="899886"/>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TextBox 10"/>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558"/>
                                        </p:tgtEl>
                                        <p:attrNameLst>
                                          <p:attrName>style.visibility</p:attrName>
                                        </p:attrNameLst>
                                      </p:cBhvr>
                                      <p:to>
                                        <p:strVal val="visible"/>
                                      </p:to>
                                    </p:set>
                                    <p:animEffect transition="in" filter="blinds(horizontal)">
                                      <p:cBhvr>
                                        <p:cTn id="7" dur="500"/>
                                        <p:tgtEl>
                                          <p:spTgt spid="2355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23558"/>
                                        </p:tgtEl>
                                      </p:cBhvr>
                                    </p:animEffect>
                                    <p:set>
                                      <p:cBhvr>
                                        <p:cTn id="15" dur="1" fill="hold">
                                          <p:stCondLst>
                                            <p:cond delay="499"/>
                                          </p:stCondLst>
                                        </p:cTn>
                                        <p:tgtEl>
                                          <p:spTgt spid="23558"/>
                                        </p:tgtEl>
                                        <p:attrNameLst>
                                          <p:attrName>style.visibility</p:attrName>
                                        </p:attrNameLst>
                                      </p:cBhvr>
                                      <p:to>
                                        <p:strVal val="hidden"/>
                                      </p:to>
                                    </p:set>
                                  </p:childTnLst>
                                </p:cTn>
                              </p:par>
                              <p:par>
                                <p:cTn id="16" presetID="3" presetClass="exit" presetSubtype="10" fill="hold" grpId="1" nodeType="withEffect">
                                  <p:stCondLst>
                                    <p:cond delay="0"/>
                                  </p:stCondLst>
                                  <p:childTnLst>
                                    <p:animEffect transition="out" filter="blinds(horizontal)">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3554"/>
                                        </p:tgtEl>
                                        <p:attrNameLst>
                                          <p:attrName>style.visibility</p:attrName>
                                        </p:attrNameLst>
                                      </p:cBhvr>
                                      <p:to>
                                        <p:strVal val="visible"/>
                                      </p:to>
                                    </p:set>
                                    <p:animEffect transition="in" filter="blinds(horizontal)">
                                      <p:cBhvr>
                                        <p:cTn id="23" dur="500"/>
                                        <p:tgtEl>
                                          <p:spTgt spid="2355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linds(horizontal)">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8" grpId="1"/>
      <p:bldP spid="9" grpId="0"/>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571480"/>
          </a:xfrm>
        </p:spPr>
        <p:txBody>
          <a:bodyPr>
            <a:noAutofit/>
          </a:bodyPr>
          <a:lstStyle/>
          <a:p>
            <a:pPr algn="l"/>
            <a:r>
              <a:rPr lang="en-GB" sz="4000" dirty="0" smtClean="0"/>
              <a:t>Oil Reserves</a:t>
            </a:r>
            <a:endParaRPr lang="en-GB" sz="4000" dirty="0"/>
          </a:p>
        </p:txBody>
      </p:sp>
      <p:pic>
        <p:nvPicPr>
          <p:cNvPr id="24578" name="Picture 2" descr="The Kurdish region, in Iraq and beyond"/>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00496" y="714356"/>
            <a:ext cx="4969046" cy="3600000"/>
          </a:xfrm>
          <a:prstGeom prst="rect">
            <a:avLst/>
          </a:prstGeom>
          <a:noFill/>
        </p:spPr>
      </p:pic>
      <p:sp>
        <p:nvSpPr>
          <p:cNvPr id="4" name="Rectangle 3"/>
          <p:cNvSpPr/>
          <p:nvPr/>
        </p:nvSpPr>
        <p:spPr>
          <a:xfrm>
            <a:off x="71438" y="571480"/>
            <a:ext cx="4000496" cy="1862048"/>
          </a:xfrm>
          <a:prstGeom prst="rect">
            <a:avLst/>
          </a:prstGeom>
        </p:spPr>
        <p:txBody>
          <a:bodyPr wrap="square">
            <a:spAutoFit/>
          </a:bodyPr>
          <a:lstStyle/>
          <a:p>
            <a:r>
              <a:rPr lang="en-GB" sz="2300" dirty="0"/>
              <a:t>Iraq has the </a:t>
            </a:r>
            <a:r>
              <a:rPr lang="en-GB" sz="2300" b="1" dirty="0"/>
              <a:t>fifth largest</a:t>
            </a:r>
            <a:r>
              <a:rPr lang="en-GB" sz="2300" dirty="0"/>
              <a:t> proven oil reserves of any country, after Venezuela, Saudi Arabia, Canada, and Iran</a:t>
            </a:r>
          </a:p>
        </p:txBody>
      </p:sp>
      <p:sp>
        <p:nvSpPr>
          <p:cNvPr id="5" name="Rectangle 4"/>
          <p:cNvSpPr/>
          <p:nvPr/>
        </p:nvSpPr>
        <p:spPr>
          <a:xfrm>
            <a:off x="0" y="2428868"/>
            <a:ext cx="3929058" cy="1862048"/>
          </a:xfrm>
          <a:prstGeom prst="rect">
            <a:avLst/>
          </a:prstGeom>
        </p:spPr>
        <p:txBody>
          <a:bodyPr wrap="square">
            <a:spAutoFit/>
          </a:bodyPr>
          <a:lstStyle/>
          <a:p>
            <a:r>
              <a:rPr lang="en-GB" sz="2300" dirty="0"/>
              <a:t> </a:t>
            </a:r>
            <a:r>
              <a:rPr lang="en-GB" sz="2300" dirty="0" smtClean="0"/>
              <a:t>Oil </a:t>
            </a:r>
            <a:r>
              <a:rPr lang="en-GB" sz="2300" dirty="0"/>
              <a:t>is concentrated in the </a:t>
            </a:r>
            <a:r>
              <a:rPr lang="en-GB" sz="2300" dirty="0" err="1"/>
              <a:t>Shia</a:t>
            </a:r>
            <a:r>
              <a:rPr lang="en-GB" sz="2300" dirty="0"/>
              <a:t> south and Kurdish north, with Sunni regions to the west notably lacking in oil wealth</a:t>
            </a:r>
          </a:p>
        </p:txBody>
      </p:sp>
      <p:sp>
        <p:nvSpPr>
          <p:cNvPr id="6" name="Rectangle 5"/>
          <p:cNvSpPr/>
          <p:nvPr/>
        </p:nvSpPr>
        <p:spPr>
          <a:xfrm>
            <a:off x="71406" y="4500570"/>
            <a:ext cx="3857652" cy="1508105"/>
          </a:xfrm>
          <a:prstGeom prst="rect">
            <a:avLst/>
          </a:prstGeom>
        </p:spPr>
        <p:txBody>
          <a:bodyPr wrap="square">
            <a:spAutoFit/>
          </a:bodyPr>
          <a:lstStyle/>
          <a:p>
            <a:r>
              <a:rPr lang="en-GB" sz="2300" dirty="0" smtClean="0"/>
              <a:t>Significance-</a:t>
            </a:r>
            <a:r>
              <a:rPr lang="en-GB" sz="2300" dirty="0"/>
              <a:t> Sunni ISIS rebels have targeted the country's largest oil refinery</a:t>
            </a:r>
          </a:p>
        </p:txBody>
      </p:sp>
      <p:pic>
        <p:nvPicPr>
          <p:cNvPr id="24580" name="Picture 4" descr="Iraq's enormous oil reserves"/>
          <p:cNvPicPr>
            <a:picLocks noChangeAspect="1" noChangeArrowheads="1"/>
          </p:cNvPicPr>
          <p:nvPr/>
        </p:nvPicPr>
        <p:blipFill>
          <a:blip r:embed="rId3"/>
          <a:srcRect/>
          <a:stretch>
            <a:fillRect/>
          </a:stretch>
        </p:blipFill>
        <p:spPr bwMode="auto">
          <a:xfrm>
            <a:off x="3929058" y="500042"/>
            <a:ext cx="5214942" cy="5905924"/>
          </a:xfrm>
          <a:prstGeom prst="rect">
            <a:avLst/>
          </a:prstGeom>
          <a:noFill/>
        </p:spPr>
      </p:pic>
      <p:sp>
        <p:nvSpPr>
          <p:cNvPr id="8" name="Oval 7"/>
          <p:cNvSpPr/>
          <p:nvPr/>
        </p:nvSpPr>
        <p:spPr>
          <a:xfrm>
            <a:off x="5857884" y="1142984"/>
            <a:ext cx="1285884" cy="1000132"/>
          </a:xfrm>
          <a:prstGeom prst="ellipse">
            <a:avLst/>
          </a:prstGeom>
          <a:solidFill>
            <a:srgbClr val="AC6926">
              <a:alpha val="0"/>
            </a:srgbClr>
          </a:solidFill>
          <a:ln w="57150">
            <a:solidFill>
              <a:srgbClr val="FF3D2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7286644" y="4214818"/>
            <a:ext cx="1285884" cy="1000132"/>
          </a:xfrm>
          <a:prstGeom prst="ellipse">
            <a:avLst/>
          </a:prstGeom>
          <a:solidFill>
            <a:srgbClr val="AC6926">
              <a:alpha val="0"/>
            </a:srgbClr>
          </a:solidFill>
          <a:ln w="57150">
            <a:solidFill>
              <a:srgbClr val="FF3D2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blinds(horizontal)">
                                      <p:cBhvr>
                                        <p:cTn id="7" dur="500"/>
                                        <p:tgtEl>
                                          <p:spTgt spid="245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24578"/>
                                        </p:tgtEl>
                                      </p:cBhvr>
                                    </p:animEffect>
                                    <p:set>
                                      <p:cBhvr>
                                        <p:cTn id="17" dur="1" fill="hold">
                                          <p:stCondLst>
                                            <p:cond delay="499"/>
                                          </p:stCondLst>
                                        </p:cTn>
                                        <p:tgtEl>
                                          <p:spTgt spid="2457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nodeType="withEffect">
                                  <p:stCondLst>
                                    <p:cond delay="0"/>
                                  </p:stCondLst>
                                  <p:childTnLst>
                                    <p:set>
                                      <p:cBhvr>
                                        <p:cTn id="24" dur="1" fill="hold">
                                          <p:stCondLst>
                                            <p:cond delay="0"/>
                                          </p:stCondLst>
                                        </p:cTn>
                                        <p:tgtEl>
                                          <p:spTgt spid="24580"/>
                                        </p:tgtEl>
                                        <p:attrNameLst>
                                          <p:attrName>style.visibility</p:attrName>
                                        </p:attrNameLst>
                                      </p:cBhvr>
                                      <p:to>
                                        <p:strVal val="visible"/>
                                      </p:to>
                                    </p:set>
                                    <p:animEffect transition="in" filter="blinds(horizontal)">
                                      <p:cBhvr>
                                        <p:cTn id="25" dur="500"/>
                                        <p:tgtEl>
                                          <p:spTgt spid="2458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500"/>
                                        <p:tgtEl>
                                          <p:spTgt spid="8"/>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linds(horizontal)">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62" y="-285768"/>
            <a:ext cx="8229600" cy="1143000"/>
          </a:xfrm>
        </p:spPr>
        <p:txBody>
          <a:bodyPr/>
          <a:lstStyle/>
          <a:p>
            <a:pPr algn="l"/>
            <a:r>
              <a:rPr lang="en-GB" dirty="0" smtClean="0"/>
              <a:t>US Invasion of 2003</a:t>
            </a:r>
            <a:endParaRPr lang="en-GB" dirty="0"/>
          </a:p>
        </p:txBody>
      </p:sp>
      <p:pic>
        <p:nvPicPr>
          <p:cNvPr id="25602" name="Picture 2" descr="How the invasion overran Iraq in one month"/>
          <p:cNvPicPr>
            <a:picLocks noChangeAspect="1" noChangeArrowheads="1" noCrop="1"/>
          </p:cNvPicPr>
          <p:nvPr/>
        </p:nvPicPr>
        <p:blipFill>
          <a:blip r:embed="rId2"/>
          <a:srcRect/>
          <a:stretch>
            <a:fillRect/>
          </a:stretch>
        </p:blipFill>
        <p:spPr bwMode="auto">
          <a:xfrm>
            <a:off x="3500430" y="714356"/>
            <a:ext cx="5619750" cy="5705476"/>
          </a:xfrm>
          <a:prstGeom prst="rect">
            <a:avLst/>
          </a:prstGeom>
          <a:noFill/>
        </p:spPr>
      </p:pic>
      <p:sp>
        <p:nvSpPr>
          <p:cNvPr id="4" name="Rectangle 3"/>
          <p:cNvSpPr/>
          <p:nvPr/>
        </p:nvSpPr>
        <p:spPr>
          <a:xfrm>
            <a:off x="-32" y="699955"/>
            <a:ext cx="3571900" cy="800219"/>
          </a:xfrm>
          <a:prstGeom prst="rect">
            <a:avLst/>
          </a:prstGeom>
        </p:spPr>
        <p:txBody>
          <a:bodyPr wrap="square">
            <a:spAutoFit/>
          </a:bodyPr>
          <a:lstStyle/>
          <a:p>
            <a:pPr fontAlgn="base"/>
            <a:r>
              <a:rPr lang="en-GB" sz="2300" u="sng" dirty="0" smtClean="0"/>
              <a:t>De-</a:t>
            </a:r>
            <a:r>
              <a:rPr lang="en-GB" sz="2300" u="sng" dirty="0" err="1" smtClean="0"/>
              <a:t>Baathification</a:t>
            </a:r>
            <a:r>
              <a:rPr lang="en-GB" sz="2300" dirty="0" smtClean="0"/>
              <a:t> of Iraqi Army &amp; Government</a:t>
            </a:r>
            <a:endParaRPr lang="en-GB" sz="2300" dirty="0"/>
          </a:p>
        </p:txBody>
      </p:sp>
      <p:sp>
        <p:nvSpPr>
          <p:cNvPr id="5" name="Rectangle 4"/>
          <p:cNvSpPr/>
          <p:nvPr/>
        </p:nvSpPr>
        <p:spPr>
          <a:xfrm>
            <a:off x="-32" y="1644884"/>
            <a:ext cx="3714776" cy="2569934"/>
          </a:xfrm>
          <a:prstGeom prst="rect">
            <a:avLst/>
          </a:prstGeom>
        </p:spPr>
        <p:txBody>
          <a:bodyPr wrap="square">
            <a:spAutoFit/>
          </a:bodyPr>
          <a:lstStyle/>
          <a:p>
            <a:r>
              <a:rPr lang="en-GB" sz="2300" dirty="0" smtClean="0"/>
              <a:t>The purpose </a:t>
            </a:r>
            <a:r>
              <a:rPr lang="en-GB" sz="2300" dirty="0"/>
              <a:t>of which was to cleanse the government of any influence from former members </a:t>
            </a:r>
            <a:r>
              <a:rPr lang="en-GB" sz="2300" dirty="0" smtClean="0"/>
              <a:t>of </a:t>
            </a:r>
            <a:r>
              <a:rPr lang="en-GB" sz="2300" b="1" dirty="0" smtClean="0"/>
              <a:t>Saddam's </a:t>
            </a:r>
            <a:r>
              <a:rPr lang="en-GB" sz="2300" b="1" dirty="0"/>
              <a:t>Baath Party</a:t>
            </a:r>
            <a:r>
              <a:rPr lang="en-GB" sz="2300" dirty="0"/>
              <a:t> so the </a:t>
            </a:r>
            <a:r>
              <a:rPr lang="en-GB" sz="2300" dirty="0" smtClean="0"/>
              <a:t>past </a:t>
            </a:r>
            <a:r>
              <a:rPr lang="en-GB" sz="2300" dirty="0"/>
              <a:t>regime </a:t>
            </a:r>
            <a:r>
              <a:rPr lang="en-GB" sz="2300" dirty="0" smtClean="0"/>
              <a:t>don’t  </a:t>
            </a:r>
            <a:r>
              <a:rPr lang="en-GB" sz="2300" dirty="0"/>
              <a:t>reassert itself after its toppling</a:t>
            </a:r>
          </a:p>
        </p:txBody>
      </p:sp>
      <p:sp>
        <p:nvSpPr>
          <p:cNvPr id="6" name="Rectangle 5"/>
          <p:cNvSpPr/>
          <p:nvPr/>
        </p:nvSpPr>
        <p:spPr>
          <a:xfrm>
            <a:off x="-32" y="4286256"/>
            <a:ext cx="3714776" cy="1862048"/>
          </a:xfrm>
          <a:prstGeom prst="rect">
            <a:avLst/>
          </a:prstGeom>
        </p:spPr>
        <p:txBody>
          <a:bodyPr wrap="square">
            <a:spAutoFit/>
          </a:bodyPr>
          <a:lstStyle/>
          <a:p>
            <a:r>
              <a:rPr lang="en-GB" sz="2300" dirty="0"/>
              <a:t>P</a:t>
            </a:r>
            <a:r>
              <a:rPr lang="en-GB" sz="2300" dirty="0" smtClean="0"/>
              <a:t>roblem </a:t>
            </a:r>
            <a:r>
              <a:rPr lang="en-GB" sz="2300" dirty="0"/>
              <a:t>with this plan is that a large number of recently </a:t>
            </a:r>
            <a:r>
              <a:rPr lang="en-GB" sz="2300" u="sng" dirty="0"/>
              <a:t>unemployed Iraqi </a:t>
            </a:r>
            <a:r>
              <a:rPr lang="en-GB" sz="2300" dirty="0"/>
              <a:t>soldiers went and </a:t>
            </a:r>
            <a:r>
              <a:rPr lang="en-GB" sz="2300" u="sng" dirty="0"/>
              <a:t>joined insurgent militias</a:t>
            </a:r>
          </a:p>
        </p:txBody>
      </p:sp>
      <p:sp>
        <p:nvSpPr>
          <p:cNvPr id="7" name="TextBox 6"/>
          <p:cNvSpPr txBox="1"/>
          <p:nvPr/>
        </p:nvSpPr>
        <p:spPr>
          <a:xfrm>
            <a:off x="7143767" y="-24"/>
            <a:ext cx="1714513" cy="446276"/>
          </a:xfrm>
          <a:prstGeom prst="rect">
            <a:avLst/>
          </a:prstGeom>
          <a:noFill/>
          <a:ln w="38100">
            <a:solidFill>
              <a:schemeClr val="bg1">
                <a:lumMod val="85000"/>
                <a:lumOff val="15000"/>
              </a:schemeClr>
            </a:solidFill>
          </a:ln>
        </p:spPr>
        <p:txBody>
          <a:bodyPr wrap="square" rtlCol="0">
            <a:spAutoFit/>
          </a:bodyPr>
          <a:lstStyle/>
          <a:p>
            <a:r>
              <a:rPr lang="en-US" sz="2300" dirty="0" smtClean="0">
                <a:ln w="9525">
                  <a:solidFill>
                    <a:schemeClr val="tx1">
                      <a:lumMod val="85000"/>
                    </a:schemeClr>
                  </a:solidFill>
                </a:ln>
                <a:solidFill>
                  <a:schemeClr val="bg1">
                    <a:lumMod val="50000"/>
                    <a:lumOff val="50000"/>
                  </a:schemeClr>
                </a:solidFill>
              </a:rPr>
              <a:t>Mrunal.org</a:t>
            </a:r>
          </a:p>
        </p:txBody>
      </p:sp>
      <p:sp>
        <p:nvSpPr>
          <p:cNvPr id="8" name="TextBox 7"/>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blinds(horizontal)">
                                      <p:cBhvr>
                                        <p:cTn id="7" dur="500"/>
                                        <p:tgtEl>
                                          <p:spTgt spid="2560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00" y="-357214"/>
            <a:ext cx="8229600" cy="1143000"/>
          </a:xfrm>
        </p:spPr>
        <p:txBody>
          <a:bodyPr/>
          <a:lstStyle/>
          <a:p>
            <a:pPr algn="l"/>
            <a:r>
              <a:rPr lang="en-GB" dirty="0" smtClean="0"/>
              <a:t>Insurgency on the rise </a:t>
            </a:r>
            <a:endParaRPr lang="en-GB" dirty="0"/>
          </a:p>
        </p:txBody>
      </p:sp>
      <p:sp>
        <p:nvSpPr>
          <p:cNvPr id="3" name="Rectangle 2"/>
          <p:cNvSpPr/>
          <p:nvPr/>
        </p:nvSpPr>
        <p:spPr>
          <a:xfrm>
            <a:off x="214282" y="500042"/>
            <a:ext cx="4572000" cy="800219"/>
          </a:xfrm>
          <a:prstGeom prst="rect">
            <a:avLst/>
          </a:prstGeom>
        </p:spPr>
        <p:txBody>
          <a:bodyPr>
            <a:spAutoFit/>
          </a:bodyPr>
          <a:lstStyle/>
          <a:p>
            <a:r>
              <a:rPr lang="en-GB" sz="2300" b="1" dirty="0"/>
              <a:t>ISIS was formerly known as al-Qaeda in Iraq (AQI)</a:t>
            </a:r>
            <a:endParaRPr lang="en-GB" sz="2300" dirty="0"/>
          </a:p>
        </p:txBody>
      </p:sp>
      <p:sp>
        <p:nvSpPr>
          <p:cNvPr id="4" name="Rectangle 3"/>
          <p:cNvSpPr/>
          <p:nvPr/>
        </p:nvSpPr>
        <p:spPr>
          <a:xfrm>
            <a:off x="4572000" y="500042"/>
            <a:ext cx="4572000" cy="800219"/>
          </a:xfrm>
          <a:prstGeom prst="rect">
            <a:avLst/>
          </a:prstGeom>
        </p:spPr>
        <p:txBody>
          <a:bodyPr>
            <a:spAutoFit/>
          </a:bodyPr>
          <a:lstStyle/>
          <a:p>
            <a:r>
              <a:rPr lang="en-GB" sz="2300" dirty="0"/>
              <a:t>I</a:t>
            </a:r>
            <a:r>
              <a:rPr lang="en-GB" sz="2300" dirty="0" smtClean="0"/>
              <a:t>n </a:t>
            </a:r>
            <a:r>
              <a:rPr lang="en-GB" sz="2300" dirty="0"/>
              <a:t>2006, AQI controlled significant chunks of Sunni Iraq</a:t>
            </a:r>
          </a:p>
        </p:txBody>
      </p:sp>
      <p:sp>
        <p:nvSpPr>
          <p:cNvPr id="5" name="Rectangle 4"/>
          <p:cNvSpPr/>
          <p:nvPr/>
        </p:nvSpPr>
        <p:spPr>
          <a:xfrm>
            <a:off x="142844" y="1285860"/>
            <a:ext cx="9001156" cy="446276"/>
          </a:xfrm>
          <a:prstGeom prst="rect">
            <a:avLst/>
          </a:prstGeom>
        </p:spPr>
        <p:txBody>
          <a:bodyPr wrap="square">
            <a:spAutoFit/>
          </a:bodyPr>
          <a:lstStyle/>
          <a:p>
            <a:r>
              <a:rPr lang="en-GB" sz="2300" dirty="0" smtClean="0"/>
              <a:t>Also set </a:t>
            </a:r>
            <a:r>
              <a:rPr lang="en-GB" sz="2300" dirty="0"/>
              <a:t>up a quasi-government along harsh Islamic lines</a:t>
            </a:r>
          </a:p>
        </p:txBody>
      </p:sp>
      <p:sp>
        <p:nvSpPr>
          <p:cNvPr id="6" name="Rectangle 5"/>
          <p:cNvSpPr/>
          <p:nvPr/>
        </p:nvSpPr>
        <p:spPr>
          <a:xfrm>
            <a:off x="126770" y="1928802"/>
            <a:ext cx="2768707" cy="446276"/>
          </a:xfrm>
          <a:prstGeom prst="rect">
            <a:avLst/>
          </a:prstGeom>
        </p:spPr>
        <p:txBody>
          <a:bodyPr wrap="none">
            <a:spAutoFit/>
          </a:bodyPr>
          <a:lstStyle/>
          <a:p>
            <a:r>
              <a:rPr lang="en-GB" sz="2300" b="1" dirty="0" err="1"/>
              <a:t>Anbar</a:t>
            </a:r>
            <a:r>
              <a:rPr lang="en-GB" sz="2300" b="1" dirty="0"/>
              <a:t> Awakening</a:t>
            </a:r>
            <a:endParaRPr lang="en-GB" sz="2300" dirty="0"/>
          </a:p>
        </p:txBody>
      </p:sp>
      <p:sp>
        <p:nvSpPr>
          <p:cNvPr id="7" name="Rectangle 6"/>
          <p:cNvSpPr/>
          <p:nvPr/>
        </p:nvSpPr>
        <p:spPr>
          <a:xfrm>
            <a:off x="3571868" y="1714488"/>
            <a:ext cx="5786478" cy="1154162"/>
          </a:xfrm>
          <a:prstGeom prst="rect">
            <a:avLst/>
          </a:prstGeom>
        </p:spPr>
        <p:txBody>
          <a:bodyPr wrap="square">
            <a:spAutoFit/>
          </a:bodyPr>
          <a:lstStyle/>
          <a:p>
            <a:r>
              <a:rPr lang="en-GB" sz="2300" dirty="0"/>
              <a:t> former Sunni insurgents partnering with the American and Iraqi militaries to uproot AQI</a:t>
            </a:r>
          </a:p>
        </p:txBody>
      </p:sp>
      <p:sp>
        <p:nvSpPr>
          <p:cNvPr id="8" name="Rectangle 7"/>
          <p:cNvSpPr/>
          <p:nvPr/>
        </p:nvSpPr>
        <p:spPr>
          <a:xfrm>
            <a:off x="-17293" y="3786190"/>
            <a:ext cx="1588897" cy="800219"/>
          </a:xfrm>
          <a:prstGeom prst="rect">
            <a:avLst/>
          </a:prstGeom>
        </p:spPr>
        <p:txBody>
          <a:bodyPr wrap="none">
            <a:spAutoFit/>
          </a:bodyPr>
          <a:lstStyle/>
          <a:p>
            <a:r>
              <a:rPr lang="en-GB" sz="2300" dirty="0" smtClean="0"/>
              <a:t>By 2008</a:t>
            </a:r>
          </a:p>
          <a:p>
            <a:r>
              <a:rPr lang="en-GB" sz="2300" dirty="0" smtClean="0"/>
              <a:t>fall </a:t>
            </a:r>
            <a:r>
              <a:rPr lang="en-GB" sz="2300" dirty="0"/>
              <a:t>of </a:t>
            </a:r>
            <a:r>
              <a:rPr lang="en-GB" sz="2300" u="sng" dirty="0"/>
              <a:t>AQI</a:t>
            </a:r>
          </a:p>
        </p:txBody>
      </p:sp>
      <p:pic>
        <p:nvPicPr>
          <p:cNvPr id="26626" name="Picture 2" descr="The rise and fall of the Sunni insurgency, 2006-200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85048" y="2714620"/>
            <a:ext cx="7373232" cy="3600000"/>
          </a:xfrm>
          <a:prstGeom prst="rect">
            <a:avLst/>
          </a:prstGeom>
          <a:noFill/>
        </p:spPr>
      </p:pic>
      <p:sp>
        <p:nvSpPr>
          <p:cNvPr id="10" name="Right Arrow 9"/>
          <p:cNvSpPr/>
          <p:nvPr/>
        </p:nvSpPr>
        <p:spPr>
          <a:xfrm>
            <a:off x="2807774" y="1928802"/>
            <a:ext cx="764094" cy="4846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300"/>
          </a:p>
        </p:txBody>
      </p:sp>
      <p:sp>
        <p:nvSpPr>
          <p:cNvPr id="13" name="TextBox 12"/>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linds(horizontal)">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6626"/>
                                        </p:tgtEl>
                                        <p:attrNameLst>
                                          <p:attrName>style.visibility</p:attrName>
                                        </p:attrNameLst>
                                      </p:cBhvr>
                                      <p:to>
                                        <p:strVal val="visible"/>
                                      </p:to>
                                    </p:set>
                                    <p:animEffect transition="in" filter="blinds(horizontal)">
                                      <p:cBhvr>
                                        <p:cTn id="40" dur="500"/>
                                        <p:tgtEl>
                                          <p:spTgt spid="26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71454"/>
            <a:ext cx="9144032" cy="1143000"/>
          </a:xfrm>
        </p:spPr>
        <p:txBody>
          <a:bodyPr>
            <a:noAutofit/>
          </a:bodyPr>
          <a:lstStyle/>
          <a:p>
            <a:pPr algn="l"/>
            <a:r>
              <a:rPr lang="en-GB" sz="4000" dirty="0" smtClean="0"/>
              <a:t>Civil War and Ethnic Cleansing of Baghdad</a:t>
            </a:r>
            <a:endParaRPr lang="en-GB" sz="4000" dirty="0"/>
          </a:p>
        </p:txBody>
      </p:sp>
      <p:graphicFrame>
        <p:nvGraphicFramePr>
          <p:cNvPr id="3" name="Diagram 2"/>
          <p:cNvGraphicFramePr/>
          <p:nvPr/>
        </p:nvGraphicFramePr>
        <p:xfrm>
          <a:off x="-1285916" y="936636"/>
          <a:ext cx="9858444" cy="592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9698" name="Picture 2" descr="The ethnic cleansing of Baghdad"/>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5786" y="1285860"/>
            <a:ext cx="7393901" cy="4242942"/>
          </a:xfrm>
          <a:prstGeom prst="rect">
            <a:avLst/>
          </a:prstGeom>
          <a:noFill/>
        </p:spPr>
      </p:pic>
      <p:pic>
        <p:nvPicPr>
          <p:cNvPr id="2050" name="Picture 2" descr="D:\UPSC\Teaching\Middle East\Random\sunni insurgents.jpg"/>
          <p:cNvPicPr>
            <a:picLocks noChangeAspect="1" noChangeArrowheads="1"/>
          </p:cNvPicPr>
          <p:nvPr/>
        </p:nvPicPr>
        <p:blipFill>
          <a:blip r:embed="rId9"/>
          <a:srcRect/>
          <a:stretch>
            <a:fillRect/>
          </a:stretch>
        </p:blipFill>
        <p:spPr bwMode="auto">
          <a:xfrm>
            <a:off x="3643306" y="1214422"/>
            <a:ext cx="4572000" cy="2571750"/>
          </a:xfrm>
          <a:prstGeom prst="rect">
            <a:avLst/>
          </a:prstGeom>
          <a:noFill/>
        </p:spPr>
      </p:pic>
      <p:pic>
        <p:nvPicPr>
          <p:cNvPr id="2051" name="Picture 3" descr="D:\UPSC\Teaching\Middle East\Random\shai groups.jp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0034" y="3858996"/>
            <a:ext cx="3910593" cy="2570400"/>
          </a:xfrm>
          <a:prstGeom prst="rect">
            <a:avLst/>
          </a:prstGeom>
          <a:noFill/>
        </p:spPr>
      </p:pic>
      <p:pic>
        <p:nvPicPr>
          <p:cNvPr id="2052" name="Picture 4" descr="D:\UPSC\Teaching\Middle East\Random\The-Hurt-Locker-jeremy-renner-18611459-900-506.jp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500562" y="3858996"/>
            <a:ext cx="4571858" cy="2570400"/>
          </a:xfrm>
          <a:prstGeom prst="rect">
            <a:avLst/>
          </a:prstGeom>
          <a:noFill/>
        </p:spPr>
      </p:pic>
      <p:sp>
        <p:nvSpPr>
          <p:cNvPr id="10" name="TextBox 9"/>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051"/>
                                        </p:tgtEl>
                                        <p:attrNameLst>
                                          <p:attrName>style.visibility</p:attrName>
                                        </p:attrNameLst>
                                      </p:cBhvr>
                                      <p:to>
                                        <p:strVal val="visible"/>
                                      </p:to>
                                    </p:set>
                                    <p:animEffect transition="in" filter="blinds(horizontal)">
                                      <p:cBhvr>
                                        <p:cTn id="17" dur="500"/>
                                        <p:tgtEl>
                                          <p:spTgt spid="2051"/>
                                        </p:tgtEl>
                                      </p:cBhvr>
                                    </p:animEffect>
                                  </p:childTnLst>
                                </p:cTn>
                              </p:par>
                              <p:par>
                                <p:cTn id="18" presetID="3" presetClass="entr" presetSubtype="10" fill="hold" nodeType="with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blinds(horizontal)">
                                      <p:cBhvr>
                                        <p:cTn id="20" dur="500"/>
                                        <p:tgtEl>
                                          <p:spTgt spid="2050"/>
                                        </p:tgtEl>
                                      </p:cBhvr>
                                    </p:animEffect>
                                  </p:childTnLst>
                                </p:cTn>
                              </p:par>
                              <p:par>
                                <p:cTn id="21" presetID="3" presetClass="entr" presetSubtype="10" fill="hold" nodeType="withEffect">
                                  <p:stCondLst>
                                    <p:cond delay="0"/>
                                  </p:stCondLst>
                                  <p:childTnLst>
                                    <p:set>
                                      <p:cBhvr>
                                        <p:cTn id="22" dur="1" fill="hold">
                                          <p:stCondLst>
                                            <p:cond delay="0"/>
                                          </p:stCondLst>
                                        </p:cTn>
                                        <p:tgtEl>
                                          <p:spTgt spid="2052"/>
                                        </p:tgtEl>
                                        <p:attrNameLst>
                                          <p:attrName>style.visibility</p:attrName>
                                        </p:attrNameLst>
                                      </p:cBhvr>
                                      <p:to>
                                        <p:strVal val="visible"/>
                                      </p:to>
                                    </p:set>
                                    <p:animEffect transition="in" filter="blinds(horizontal)">
                                      <p:cBhvr>
                                        <p:cTn id="23" dur="500"/>
                                        <p:tgtEl>
                                          <p:spTgt spid="205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2051"/>
                                        </p:tgtEl>
                                      </p:cBhvr>
                                    </p:animEffect>
                                    <p:set>
                                      <p:cBhvr>
                                        <p:cTn id="28" dur="1" fill="hold">
                                          <p:stCondLst>
                                            <p:cond delay="499"/>
                                          </p:stCondLst>
                                        </p:cTn>
                                        <p:tgtEl>
                                          <p:spTgt spid="2051"/>
                                        </p:tgtEl>
                                        <p:attrNameLst>
                                          <p:attrName>style.visibility</p:attrName>
                                        </p:attrNameLst>
                                      </p:cBhvr>
                                      <p:to>
                                        <p:strVal val="hidden"/>
                                      </p:to>
                                    </p:set>
                                  </p:childTnLst>
                                </p:cTn>
                              </p:par>
                              <p:par>
                                <p:cTn id="29" presetID="3" presetClass="exit" presetSubtype="10" fill="hold" nodeType="withEffect">
                                  <p:stCondLst>
                                    <p:cond delay="0"/>
                                  </p:stCondLst>
                                  <p:childTnLst>
                                    <p:animEffect transition="out" filter="blinds(horizontal)">
                                      <p:cBhvr>
                                        <p:cTn id="30" dur="500"/>
                                        <p:tgtEl>
                                          <p:spTgt spid="2052"/>
                                        </p:tgtEl>
                                      </p:cBhvr>
                                    </p:animEffect>
                                    <p:set>
                                      <p:cBhvr>
                                        <p:cTn id="31" dur="1" fill="hold">
                                          <p:stCondLst>
                                            <p:cond delay="499"/>
                                          </p:stCondLst>
                                        </p:cTn>
                                        <p:tgtEl>
                                          <p:spTgt spid="2052"/>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500"/>
                                        <p:tgtEl>
                                          <p:spTgt spid="2050"/>
                                        </p:tgtEl>
                                      </p:cBhvr>
                                    </p:animEffect>
                                    <p:set>
                                      <p:cBhvr>
                                        <p:cTn id="34" dur="1" fill="hold">
                                          <p:stCondLst>
                                            <p:cond delay="499"/>
                                          </p:stCondLst>
                                        </p:cTn>
                                        <p:tgtEl>
                                          <p:spTgt spid="205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29698"/>
                                        </p:tgtEl>
                                        <p:attrNameLst>
                                          <p:attrName>style.visibility</p:attrName>
                                        </p:attrNameLst>
                                      </p:cBhvr>
                                      <p:to>
                                        <p:strVal val="visible"/>
                                      </p:to>
                                    </p:set>
                                    <p:animEffect transition="in" filter="blinds(horizontal)">
                                      <p:cBhvr>
                                        <p:cTn id="39" dur="500"/>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3" grpId="1">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62" y="0"/>
            <a:ext cx="8229600" cy="714356"/>
          </a:xfrm>
        </p:spPr>
        <p:txBody>
          <a:bodyPr>
            <a:normAutofit/>
          </a:bodyPr>
          <a:lstStyle/>
          <a:p>
            <a:pPr algn="l"/>
            <a:r>
              <a:rPr lang="en-GB" sz="4000" dirty="0" smtClean="0"/>
              <a:t>Role of the New Government</a:t>
            </a:r>
            <a:endParaRPr lang="en-GB" sz="4000" dirty="0"/>
          </a:p>
        </p:txBody>
      </p:sp>
      <p:graphicFrame>
        <p:nvGraphicFramePr>
          <p:cNvPr id="3" name="Diagram 2"/>
          <p:cNvGraphicFramePr/>
          <p:nvPr/>
        </p:nvGraphicFramePr>
        <p:xfrm>
          <a:off x="4143372" y="1000108"/>
          <a:ext cx="4572032" cy="5214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5072066" y="500042"/>
            <a:ext cx="3357586" cy="800219"/>
          </a:xfrm>
          <a:prstGeom prst="rect">
            <a:avLst/>
          </a:prstGeom>
          <a:noFill/>
        </p:spPr>
        <p:txBody>
          <a:bodyPr wrap="square" rtlCol="0">
            <a:spAutoFit/>
          </a:bodyPr>
          <a:lstStyle/>
          <a:p>
            <a:r>
              <a:rPr lang="en-GB" sz="2300" dirty="0" smtClean="0"/>
              <a:t>Tripartite Agreement- New Constitution</a:t>
            </a:r>
            <a:endParaRPr lang="en-GB" sz="2300" dirty="0"/>
          </a:p>
        </p:txBody>
      </p:sp>
      <p:sp>
        <p:nvSpPr>
          <p:cNvPr id="5" name="TextBox 4"/>
          <p:cNvSpPr txBox="1"/>
          <p:nvPr/>
        </p:nvSpPr>
        <p:spPr>
          <a:xfrm>
            <a:off x="428596" y="500042"/>
            <a:ext cx="3528530" cy="800219"/>
          </a:xfrm>
          <a:prstGeom prst="rect">
            <a:avLst/>
          </a:prstGeom>
          <a:noFill/>
        </p:spPr>
        <p:txBody>
          <a:bodyPr wrap="none" rtlCol="0">
            <a:spAutoFit/>
          </a:bodyPr>
          <a:lstStyle/>
          <a:p>
            <a:r>
              <a:rPr lang="en-GB" sz="2300" dirty="0" smtClean="0"/>
              <a:t>1</a:t>
            </a:r>
            <a:r>
              <a:rPr lang="en-GB" sz="2300" baseline="30000" dirty="0" smtClean="0"/>
              <a:t>st</a:t>
            </a:r>
            <a:r>
              <a:rPr lang="en-GB" sz="2300" dirty="0" smtClean="0"/>
              <a:t> PM </a:t>
            </a:r>
            <a:r>
              <a:rPr lang="en-GB" sz="2300" dirty="0" err="1" smtClean="0"/>
              <a:t>Nouri</a:t>
            </a:r>
            <a:r>
              <a:rPr lang="en-GB" sz="2300" dirty="0" smtClean="0"/>
              <a:t> al </a:t>
            </a:r>
            <a:r>
              <a:rPr lang="en-GB" sz="2300" dirty="0" err="1" smtClean="0"/>
              <a:t>Maliki</a:t>
            </a:r>
            <a:endParaRPr lang="en-GB" sz="2300" dirty="0" smtClean="0"/>
          </a:p>
          <a:p>
            <a:r>
              <a:rPr lang="en-GB" sz="2300" dirty="0" smtClean="0"/>
              <a:t>Came to power in 2006</a:t>
            </a:r>
            <a:endParaRPr lang="en-GB" sz="2300" dirty="0"/>
          </a:p>
        </p:txBody>
      </p:sp>
      <p:pic>
        <p:nvPicPr>
          <p:cNvPr id="1026" name="Picture 2" descr="D:\UPSC\Teaching\Middle East\28323_781.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57158" y="1428736"/>
            <a:ext cx="4000496" cy="2857500"/>
          </a:xfrm>
          <a:prstGeom prst="rect">
            <a:avLst/>
          </a:prstGeom>
          <a:noFill/>
        </p:spPr>
      </p:pic>
      <p:sp>
        <p:nvSpPr>
          <p:cNvPr id="7" name="Rectangle 6"/>
          <p:cNvSpPr/>
          <p:nvPr/>
        </p:nvSpPr>
        <p:spPr>
          <a:xfrm>
            <a:off x="285752" y="4429132"/>
            <a:ext cx="4572000" cy="446276"/>
          </a:xfrm>
          <a:prstGeom prst="rect">
            <a:avLst/>
          </a:prstGeom>
        </p:spPr>
        <p:txBody>
          <a:bodyPr wrap="square">
            <a:spAutoFit/>
          </a:bodyPr>
          <a:lstStyle/>
          <a:p>
            <a:r>
              <a:rPr lang="en-GB" sz="2300" dirty="0" smtClean="0"/>
              <a:t>Did a lot to assist in ISIS's rise</a:t>
            </a:r>
            <a:endParaRPr lang="en-GB" sz="2300" dirty="0"/>
          </a:p>
        </p:txBody>
      </p:sp>
      <p:sp>
        <p:nvSpPr>
          <p:cNvPr id="8" name="Rectangle 7"/>
          <p:cNvSpPr/>
          <p:nvPr/>
        </p:nvSpPr>
        <p:spPr>
          <a:xfrm>
            <a:off x="285720" y="4929198"/>
            <a:ext cx="5588581" cy="446276"/>
          </a:xfrm>
          <a:prstGeom prst="rect">
            <a:avLst/>
          </a:prstGeom>
        </p:spPr>
        <p:txBody>
          <a:bodyPr wrap="none">
            <a:spAutoFit/>
          </a:bodyPr>
          <a:lstStyle/>
          <a:p>
            <a:r>
              <a:rPr lang="en-GB" sz="2300" dirty="0" smtClean="0"/>
              <a:t>Centralized a great deal of power in his office</a:t>
            </a:r>
            <a:endParaRPr lang="en-GB" sz="2300" dirty="0"/>
          </a:p>
        </p:txBody>
      </p:sp>
      <p:sp>
        <p:nvSpPr>
          <p:cNvPr id="9" name="Rectangle 8"/>
          <p:cNvSpPr/>
          <p:nvPr/>
        </p:nvSpPr>
        <p:spPr>
          <a:xfrm>
            <a:off x="285720" y="5357826"/>
            <a:ext cx="6715172" cy="446276"/>
          </a:xfrm>
          <a:prstGeom prst="rect">
            <a:avLst/>
          </a:prstGeom>
        </p:spPr>
        <p:txBody>
          <a:bodyPr wrap="square">
            <a:spAutoFit/>
          </a:bodyPr>
          <a:lstStyle/>
          <a:p>
            <a:r>
              <a:rPr lang="en-GB" sz="2300" dirty="0" smtClean="0"/>
              <a:t>Ran the Iraqi government along </a:t>
            </a:r>
            <a:r>
              <a:rPr lang="en-GB" sz="2300" dirty="0" err="1" smtClean="0"/>
              <a:t>Shia</a:t>
            </a:r>
            <a:r>
              <a:rPr lang="en-GB" sz="2300" dirty="0" smtClean="0"/>
              <a:t> sectarian lines</a:t>
            </a:r>
            <a:endParaRPr lang="en-GB" sz="2300" dirty="0"/>
          </a:p>
        </p:txBody>
      </p:sp>
      <p:sp>
        <p:nvSpPr>
          <p:cNvPr id="11" name="TextBox 10"/>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3" presetClass="entr" presetSubtype="10" fill="hold" nodeType="with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blinds(horizontal)">
                                      <p:cBhvr>
                                        <p:cTn id="20" dur="500"/>
                                        <p:tgtEl>
                                          <p:spTgt spid="102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p:bldP spid="5" grpId="0"/>
      <p:bldP spid="7"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285776"/>
            <a:ext cx="8229600" cy="1399032"/>
          </a:xfrm>
        </p:spPr>
        <p:txBody>
          <a:bodyPr>
            <a:normAutofit/>
          </a:bodyPr>
          <a:lstStyle/>
          <a:p>
            <a:pPr algn="l"/>
            <a:r>
              <a:rPr lang="en-US" sz="4000" dirty="0" smtClean="0"/>
              <a:t>Background</a:t>
            </a:r>
            <a:endParaRPr lang="en-IN" sz="4000" dirty="0"/>
          </a:p>
        </p:txBody>
      </p:sp>
      <p:sp>
        <p:nvSpPr>
          <p:cNvPr id="3" name="Content Placeholder 2"/>
          <p:cNvSpPr>
            <a:spLocks noGrp="1"/>
          </p:cNvSpPr>
          <p:nvPr>
            <p:ph idx="1"/>
          </p:nvPr>
        </p:nvSpPr>
        <p:spPr>
          <a:xfrm>
            <a:off x="0" y="1000108"/>
            <a:ext cx="9144000" cy="1546192"/>
          </a:xfrm>
        </p:spPr>
        <p:txBody>
          <a:bodyPr>
            <a:normAutofit/>
          </a:bodyPr>
          <a:lstStyle/>
          <a:p>
            <a:r>
              <a:rPr lang="en-US" sz="2300" dirty="0" smtClean="0"/>
              <a:t>Islamic State of Iraq and Syria (ISIS) aka Islamic State(IS) aka Islamic state of Iraq and Al Shams aka Islamic State of Iraq &amp; Levant(ISIL) aka DAESH</a:t>
            </a:r>
            <a:r>
              <a:rPr lang="it-IT" sz="2300" dirty="0" smtClean="0"/>
              <a:t> (al-Dawla al-Islamiya fi al-Iraq wa al-Sham)</a:t>
            </a:r>
            <a:endParaRPr lang="en-IN" sz="2300" dirty="0"/>
          </a:p>
        </p:txBody>
      </p:sp>
      <p:sp>
        <p:nvSpPr>
          <p:cNvPr id="4" name="Content Placeholder 2"/>
          <p:cNvSpPr txBox="1">
            <a:spLocks/>
          </p:cNvSpPr>
          <p:nvPr/>
        </p:nvSpPr>
        <p:spPr>
          <a:xfrm>
            <a:off x="0" y="2454312"/>
            <a:ext cx="9144000" cy="903250"/>
          </a:xfrm>
          <a:prstGeom prst="rect">
            <a:avLst/>
          </a:prstGeom>
        </p:spPr>
        <p:txBody>
          <a:bodyPr vert="horz" anchor="t">
            <a:normAutofit/>
          </a:bodyPr>
          <a:lstStyle/>
          <a:p>
            <a:pPr marL="448056" marR="0" lvl="0" indent="-384048" algn="l" defTabSz="914400" rtl="0" eaLnBrk="1" fontAlgn="auto" latinLnBrk="0" hangingPunct="1">
              <a:lnSpc>
                <a:spcPct val="100000"/>
              </a:lnSpc>
              <a:spcBef>
                <a:spcPct val="20000"/>
              </a:spcBef>
              <a:spcAft>
                <a:spcPts val="0"/>
              </a:spcAft>
              <a:buClr>
                <a:schemeClr val="accent1"/>
              </a:buClr>
              <a:buSzPct val="80000"/>
              <a:tabLst/>
              <a:defRPr/>
            </a:pPr>
            <a:r>
              <a:rPr kumimoji="0" lang="en-US" sz="2300" b="0" i="0" u="none" strike="noStrike" kern="1200" cap="none" spc="0" normalizeH="0" baseline="0" noProof="0" dirty="0" smtClean="0">
                <a:ln>
                  <a:noFill/>
                </a:ln>
                <a:solidFill>
                  <a:schemeClr val="tx1"/>
                </a:solidFill>
                <a:effectLst/>
                <a:uLnTx/>
                <a:uFillTx/>
                <a:latin typeface="+mn-lt"/>
                <a:ea typeface="+mn-ea"/>
                <a:cs typeface="+mn-cs"/>
              </a:rPr>
              <a:t>ISIS follows</a:t>
            </a:r>
            <a:r>
              <a:rPr kumimoji="0" lang="en-US" sz="2300" b="0" i="0" u="none" strike="noStrike" kern="1200" cap="none" spc="0" normalizeH="0" noProof="0" dirty="0" smtClean="0">
                <a:ln>
                  <a:noFill/>
                </a:ln>
                <a:solidFill>
                  <a:schemeClr val="tx1"/>
                </a:solidFill>
                <a:effectLst/>
                <a:uLnTx/>
                <a:uFillTx/>
                <a:latin typeface="+mn-lt"/>
                <a:ea typeface="+mn-ea"/>
                <a:cs typeface="+mn-cs"/>
              </a:rPr>
              <a:t> Sunni Sect of Islam.</a:t>
            </a:r>
          </a:p>
          <a:p>
            <a:pPr marL="448056" marR="0" lvl="0" indent="-384048" algn="l" defTabSz="914400" rtl="0" eaLnBrk="1" fontAlgn="auto" latinLnBrk="0" hangingPunct="1">
              <a:lnSpc>
                <a:spcPct val="100000"/>
              </a:lnSpc>
              <a:spcBef>
                <a:spcPct val="20000"/>
              </a:spcBef>
              <a:spcAft>
                <a:spcPts val="0"/>
              </a:spcAft>
              <a:buClr>
                <a:schemeClr val="accent1"/>
              </a:buClr>
              <a:buSzPct val="80000"/>
              <a:tabLst/>
              <a:defRPr/>
            </a:pPr>
            <a:r>
              <a:rPr lang="en-US" sz="2300" baseline="0" dirty="0" smtClean="0"/>
              <a:t>In</a:t>
            </a:r>
            <a:r>
              <a:rPr lang="en-US" sz="2300" dirty="0" smtClean="0"/>
              <a:t> Sunni</a:t>
            </a:r>
            <a:r>
              <a:rPr lang="en-US" sz="2300" dirty="0" smtClean="0">
                <a:sym typeface="Wingdings" pitchFamily="2" charset="2"/>
              </a:rPr>
              <a:t> </a:t>
            </a:r>
            <a:r>
              <a:rPr lang="en-US" sz="2300" dirty="0" err="1" smtClean="0">
                <a:sym typeface="Wingdings" pitchFamily="2" charset="2"/>
              </a:rPr>
              <a:t>Salafi</a:t>
            </a:r>
            <a:r>
              <a:rPr lang="en-US" sz="2300" dirty="0" smtClean="0">
                <a:sym typeface="Wingdings" pitchFamily="2" charset="2"/>
              </a:rPr>
              <a:t> Sect, wants to implement </a:t>
            </a:r>
            <a:r>
              <a:rPr lang="en-US" sz="2300" dirty="0" err="1" smtClean="0">
                <a:sym typeface="Wingdings" pitchFamily="2" charset="2"/>
              </a:rPr>
              <a:t>shariat</a:t>
            </a:r>
            <a:r>
              <a:rPr lang="en-US" sz="2300" dirty="0" smtClean="0">
                <a:sym typeface="Wingdings" pitchFamily="2" charset="2"/>
              </a:rPr>
              <a:t> law</a:t>
            </a:r>
            <a:endParaRPr kumimoji="0" lang="en-IN" sz="23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Content Placeholder 2"/>
          <p:cNvSpPr txBox="1">
            <a:spLocks/>
          </p:cNvSpPr>
          <p:nvPr/>
        </p:nvSpPr>
        <p:spPr>
          <a:xfrm>
            <a:off x="0" y="3714752"/>
            <a:ext cx="9144000" cy="357190"/>
          </a:xfrm>
          <a:prstGeom prst="rect">
            <a:avLst/>
          </a:prstGeom>
        </p:spPr>
        <p:txBody>
          <a:bodyPr vert="horz" anchor="t">
            <a:noAutofit/>
          </a:bodyPr>
          <a:lstStyle/>
          <a:p>
            <a:pPr marL="448056" marR="0" lvl="0" indent="-384048" algn="l" defTabSz="914400" rtl="0" eaLnBrk="1" fontAlgn="auto" latinLnBrk="0" hangingPunct="1">
              <a:lnSpc>
                <a:spcPct val="100000"/>
              </a:lnSpc>
              <a:spcBef>
                <a:spcPct val="20000"/>
              </a:spcBef>
              <a:spcAft>
                <a:spcPts val="0"/>
              </a:spcAft>
              <a:buClr>
                <a:schemeClr val="accent1"/>
              </a:buClr>
              <a:buSzPct val="80000"/>
              <a:tabLst/>
              <a:defRPr/>
            </a:pPr>
            <a:r>
              <a:rPr kumimoji="0" lang="en-US" sz="2300" b="0" i="0" u="none" strike="noStrike" kern="1200" cap="none" spc="0" normalizeH="0" baseline="0" noProof="0" dirty="0" err="1" smtClean="0">
                <a:ln>
                  <a:noFill/>
                </a:ln>
                <a:solidFill>
                  <a:schemeClr val="tx1"/>
                </a:solidFill>
                <a:effectLst/>
                <a:uLnTx/>
                <a:uFillTx/>
                <a:latin typeface="+mn-lt"/>
                <a:ea typeface="+mn-ea"/>
                <a:cs typeface="+mn-cs"/>
              </a:rPr>
              <a:t>Shia</a:t>
            </a:r>
            <a:r>
              <a:rPr lang="en-US" sz="2300" dirty="0" smtClean="0"/>
              <a:t>-Sunni Conflict</a:t>
            </a:r>
          </a:p>
        </p:txBody>
      </p:sp>
      <p:sp>
        <p:nvSpPr>
          <p:cNvPr id="6" name="Content Placeholder 2"/>
          <p:cNvSpPr txBox="1">
            <a:spLocks/>
          </p:cNvSpPr>
          <p:nvPr/>
        </p:nvSpPr>
        <p:spPr>
          <a:xfrm>
            <a:off x="0" y="4786322"/>
            <a:ext cx="9144000" cy="500066"/>
          </a:xfrm>
          <a:prstGeom prst="rect">
            <a:avLst/>
          </a:prstGeom>
        </p:spPr>
        <p:txBody>
          <a:bodyPr vert="horz" anchor="t">
            <a:noAutofit/>
          </a:bodyPr>
          <a:lstStyle/>
          <a:p>
            <a:pPr marL="448056" marR="0" lvl="0" indent="-384048" algn="l" defTabSz="914400" rtl="0" eaLnBrk="1" fontAlgn="auto" latinLnBrk="0" hangingPunct="1">
              <a:lnSpc>
                <a:spcPct val="100000"/>
              </a:lnSpc>
              <a:spcBef>
                <a:spcPct val="20000"/>
              </a:spcBef>
              <a:spcAft>
                <a:spcPts val="0"/>
              </a:spcAft>
              <a:buClr>
                <a:schemeClr val="accent1"/>
              </a:buClr>
              <a:buSzPct val="80000"/>
              <a:tabLst/>
              <a:defRPr/>
            </a:pPr>
            <a:r>
              <a:rPr kumimoji="0" lang="en-US" sz="2300" b="0" i="0" u="none" strike="noStrike" kern="1200" cap="none" spc="0" normalizeH="0" baseline="0" noProof="0" dirty="0" smtClean="0">
                <a:ln>
                  <a:noFill/>
                </a:ln>
                <a:solidFill>
                  <a:schemeClr val="tx1"/>
                </a:solidFill>
                <a:effectLst/>
                <a:uLnTx/>
                <a:uFillTx/>
                <a:latin typeface="+mn-lt"/>
                <a:ea typeface="+mn-ea"/>
                <a:cs typeface="+mn-cs"/>
              </a:rPr>
              <a:t>Syria</a:t>
            </a:r>
            <a:r>
              <a:rPr kumimoji="0" lang="en-US" sz="2300" b="0" i="0" u="none" strike="noStrike" kern="1200" cap="none" spc="0" normalizeH="0" baseline="0" noProof="0" dirty="0" smtClean="0">
                <a:ln>
                  <a:noFill/>
                </a:ln>
                <a:solidFill>
                  <a:schemeClr val="tx1"/>
                </a:solidFill>
                <a:effectLst/>
                <a:uLnTx/>
                <a:uFillTx/>
                <a:latin typeface="+mn-lt"/>
                <a:ea typeface="+mn-ea"/>
                <a:cs typeface="+mn-cs"/>
                <a:sym typeface="Wingdings" pitchFamily="2" charset="2"/>
              </a:rPr>
              <a:t> Kind of Sunni Majority,</a:t>
            </a:r>
            <a:r>
              <a:rPr kumimoji="0" lang="en-US" sz="2300" b="0" i="0" u="none" strike="noStrike" kern="1200" cap="none" spc="0" normalizeH="0" noProof="0" dirty="0" smtClean="0">
                <a:ln>
                  <a:noFill/>
                </a:ln>
                <a:solidFill>
                  <a:schemeClr val="tx1"/>
                </a:solidFill>
                <a:effectLst/>
                <a:uLnTx/>
                <a:uFillTx/>
                <a:latin typeface="+mn-lt"/>
                <a:ea typeface="+mn-ea"/>
                <a:cs typeface="+mn-cs"/>
                <a:sym typeface="Wingdings" pitchFamily="2" charset="2"/>
              </a:rPr>
              <a:t> Still ruled by </a:t>
            </a:r>
            <a:r>
              <a:rPr kumimoji="0" lang="en-US" sz="2300" b="0" i="0" u="none" strike="noStrike" kern="1200" cap="none" spc="0" normalizeH="0" noProof="0" dirty="0" err="1" smtClean="0">
                <a:ln>
                  <a:noFill/>
                </a:ln>
                <a:solidFill>
                  <a:schemeClr val="tx1"/>
                </a:solidFill>
                <a:effectLst/>
                <a:uLnTx/>
                <a:uFillTx/>
                <a:latin typeface="+mn-lt"/>
                <a:ea typeface="+mn-ea"/>
                <a:cs typeface="+mn-cs"/>
                <a:sym typeface="Wingdings" pitchFamily="2" charset="2"/>
              </a:rPr>
              <a:t>Shia</a:t>
            </a:r>
            <a:r>
              <a:rPr kumimoji="0" lang="en-US" sz="2300" b="0" i="0" u="none" strike="noStrike" kern="1200" cap="none" spc="0" normalizeH="0" noProof="0" dirty="0" smtClean="0">
                <a:ln>
                  <a:noFill/>
                </a:ln>
                <a:solidFill>
                  <a:schemeClr val="tx1"/>
                </a:solidFill>
                <a:effectLst/>
                <a:uLnTx/>
                <a:uFillTx/>
                <a:latin typeface="+mn-lt"/>
                <a:ea typeface="+mn-ea"/>
                <a:cs typeface="+mn-cs"/>
                <a:sym typeface="Wingdings" pitchFamily="2" charset="2"/>
              </a:rPr>
              <a:t> Ruler- </a:t>
            </a:r>
            <a:r>
              <a:rPr kumimoji="0" lang="en-US" sz="2300" b="0" i="0" u="none" strike="noStrike" kern="1200" cap="none" spc="0" normalizeH="0" noProof="0" dirty="0" err="1" smtClean="0">
                <a:ln>
                  <a:noFill/>
                </a:ln>
                <a:solidFill>
                  <a:schemeClr val="tx1"/>
                </a:solidFill>
                <a:effectLst/>
                <a:uLnTx/>
                <a:uFillTx/>
                <a:latin typeface="+mn-lt"/>
                <a:ea typeface="+mn-ea"/>
                <a:cs typeface="+mn-cs"/>
                <a:sym typeface="Wingdings" pitchFamily="2" charset="2"/>
              </a:rPr>
              <a:t>Bashar</a:t>
            </a:r>
            <a:r>
              <a:rPr kumimoji="0" lang="en-US" sz="2300" b="0" i="0" u="none" strike="noStrike" kern="1200" cap="none" spc="0" normalizeH="0" noProof="0" dirty="0" smtClean="0">
                <a:ln>
                  <a:noFill/>
                </a:ln>
                <a:solidFill>
                  <a:schemeClr val="tx1"/>
                </a:solidFill>
                <a:effectLst/>
                <a:uLnTx/>
                <a:uFillTx/>
                <a:latin typeface="+mn-lt"/>
                <a:ea typeface="+mn-ea"/>
                <a:cs typeface="+mn-cs"/>
                <a:sym typeface="Wingdings" pitchFamily="2" charset="2"/>
              </a:rPr>
              <a:t> al Assad</a:t>
            </a:r>
            <a:endParaRPr kumimoji="0" lang="en-IN" sz="23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Rectangle 8"/>
          <p:cNvSpPr/>
          <p:nvPr/>
        </p:nvSpPr>
        <p:spPr>
          <a:xfrm>
            <a:off x="0" y="4214818"/>
            <a:ext cx="9144000" cy="461665"/>
          </a:xfrm>
          <a:prstGeom prst="rect">
            <a:avLst/>
          </a:prstGeom>
        </p:spPr>
        <p:txBody>
          <a:bodyPr wrap="square">
            <a:spAutoFit/>
          </a:bodyPr>
          <a:lstStyle/>
          <a:p>
            <a:pPr marL="448056" lvl="0" indent="-384048">
              <a:spcBef>
                <a:spcPct val="20000"/>
              </a:spcBef>
              <a:buClr>
                <a:schemeClr val="accent1"/>
              </a:buClr>
              <a:buSzPct val="80000"/>
              <a:defRPr/>
            </a:pPr>
            <a:r>
              <a:rPr lang="en-US" sz="2400" dirty="0" smtClean="0"/>
              <a:t>Iraq</a:t>
            </a:r>
            <a:r>
              <a:rPr lang="en-US" sz="2400" dirty="0" smtClean="0">
                <a:sym typeface="Wingdings" pitchFamily="2" charset="2"/>
              </a:rPr>
              <a:t> </a:t>
            </a:r>
            <a:r>
              <a:rPr lang="en-US" sz="2400" dirty="0" err="1" smtClean="0">
                <a:sym typeface="Wingdings" pitchFamily="2" charset="2"/>
              </a:rPr>
              <a:t>Shia</a:t>
            </a:r>
            <a:r>
              <a:rPr lang="en-US" sz="2400" dirty="0" smtClean="0">
                <a:sym typeface="Wingdings" pitchFamily="2" charset="2"/>
              </a:rPr>
              <a:t> Majority, Used to be ruled by Sunni Ruler- Saddam Hussein</a:t>
            </a:r>
            <a:endParaRPr lang="en-IN" sz="2400" dirty="0"/>
          </a:p>
        </p:txBody>
      </p:sp>
      <p:sp>
        <p:nvSpPr>
          <p:cNvPr id="10" name="TextBox 9"/>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62" y="-285776"/>
            <a:ext cx="8229600" cy="1143000"/>
          </a:xfrm>
        </p:spPr>
        <p:txBody>
          <a:bodyPr>
            <a:normAutofit/>
          </a:bodyPr>
          <a:lstStyle/>
          <a:p>
            <a:pPr algn="l"/>
            <a:r>
              <a:rPr lang="en-GB" sz="4000" dirty="0" smtClean="0"/>
              <a:t>Protest Movement</a:t>
            </a:r>
            <a:endParaRPr lang="en-GB" sz="4000" dirty="0"/>
          </a:p>
        </p:txBody>
      </p:sp>
      <p:sp>
        <p:nvSpPr>
          <p:cNvPr id="3" name="TextBox 2"/>
          <p:cNvSpPr txBox="1"/>
          <p:nvPr/>
        </p:nvSpPr>
        <p:spPr>
          <a:xfrm>
            <a:off x="0" y="703202"/>
            <a:ext cx="9144000" cy="1154162"/>
          </a:xfrm>
          <a:prstGeom prst="rect">
            <a:avLst/>
          </a:prstGeom>
          <a:noFill/>
        </p:spPr>
        <p:txBody>
          <a:bodyPr wrap="square" rtlCol="0">
            <a:spAutoFit/>
          </a:bodyPr>
          <a:lstStyle/>
          <a:p>
            <a:r>
              <a:rPr lang="en-GB" sz="2300" dirty="0" smtClean="0"/>
              <a:t>Infuriation of </a:t>
            </a:r>
            <a:r>
              <a:rPr lang="en-GB" sz="2300" dirty="0" err="1" smtClean="0"/>
              <a:t>Sunnis</a:t>
            </a:r>
            <a:r>
              <a:rPr lang="en-GB" sz="2300" dirty="0" err="1" smtClean="0">
                <a:sym typeface="Wingdings" pitchFamily="2" charset="2"/>
              </a:rPr>
              <a:t></a:t>
            </a:r>
            <a:r>
              <a:rPr lang="en-GB" sz="2300" dirty="0" err="1" smtClean="0"/>
              <a:t>Maliki</a:t>
            </a:r>
            <a:r>
              <a:rPr lang="en-GB" sz="2300" dirty="0" smtClean="0"/>
              <a:t> government began to see them as a serious problem, turned to use of  force for forcible breakup of the protest movement</a:t>
            </a:r>
          </a:p>
        </p:txBody>
      </p:sp>
      <p:sp>
        <p:nvSpPr>
          <p:cNvPr id="5" name="TextBox 4"/>
          <p:cNvSpPr txBox="1"/>
          <p:nvPr/>
        </p:nvSpPr>
        <p:spPr>
          <a:xfrm>
            <a:off x="0" y="3128847"/>
            <a:ext cx="4071966" cy="800219"/>
          </a:xfrm>
          <a:prstGeom prst="rect">
            <a:avLst/>
          </a:prstGeom>
          <a:noFill/>
        </p:spPr>
        <p:txBody>
          <a:bodyPr wrap="square" rtlCol="0">
            <a:spAutoFit/>
          </a:bodyPr>
          <a:lstStyle/>
          <a:p>
            <a:r>
              <a:rPr lang="en-GB" sz="2300" dirty="0" smtClean="0"/>
              <a:t>Sept 2014, </a:t>
            </a:r>
            <a:r>
              <a:rPr lang="en-GB" sz="2300" dirty="0" err="1" smtClean="0"/>
              <a:t>Nouri</a:t>
            </a:r>
            <a:r>
              <a:rPr lang="en-GB" sz="2300" dirty="0" smtClean="0"/>
              <a:t> Al </a:t>
            </a:r>
            <a:r>
              <a:rPr lang="en-GB" sz="2300" dirty="0" err="1" smtClean="0"/>
              <a:t>Maliki</a:t>
            </a:r>
            <a:r>
              <a:rPr lang="en-GB" sz="2300" dirty="0" smtClean="0"/>
              <a:t> Steps Down</a:t>
            </a:r>
            <a:endParaRPr lang="en-GB" sz="2300" dirty="0"/>
          </a:p>
        </p:txBody>
      </p:sp>
      <p:sp>
        <p:nvSpPr>
          <p:cNvPr id="6" name="TextBox 5"/>
          <p:cNvSpPr txBox="1"/>
          <p:nvPr/>
        </p:nvSpPr>
        <p:spPr>
          <a:xfrm>
            <a:off x="0" y="3986103"/>
            <a:ext cx="3786214" cy="800219"/>
          </a:xfrm>
          <a:prstGeom prst="rect">
            <a:avLst/>
          </a:prstGeom>
          <a:noFill/>
        </p:spPr>
        <p:txBody>
          <a:bodyPr wrap="square" rtlCol="0">
            <a:spAutoFit/>
          </a:bodyPr>
          <a:lstStyle/>
          <a:p>
            <a:r>
              <a:rPr lang="en-GB" sz="2300" dirty="0" smtClean="0"/>
              <a:t>New PM </a:t>
            </a:r>
            <a:r>
              <a:rPr lang="en-GB" sz="2300" dirty="0" err="1" smtClean="0"/>
              <a:t>Haider</a:t>
            </a:r>
            <a:r>
              <a:rPr lang="en-GB" sz="2300" dirty="0" smtClean="0"/>
              <a:t> al-</a:t>
            </a:r>
            <a:r>
              <a:rPr lang="en-GB" sz="2300" dirty="0" err="1" smtClean="0"/>
              <a:t>Abadi</a:t>
            </a:r>
            <a:r>
              <a:rPr lang="en-GB" sz="2300" dirty="0" smtClean="0"/>
              <a:t> takes charge</a:t>
            </a:r>
            <a:endParaRPr lang="en-GB" sz="2300" dirty="0"/>
          </a:p>
        </p:txBody>
      </p:sp>
      <p:sp>
        <p:nvSpPr>
          <p:cNvPr id="8" name="Rectangle 7"/>
          <p:cNvSpPr/>
          <p:nvPr/>
        </p:nvSpPr>
        <p:spPr>
          <a:xfrm>
            <a:off x="0" y="1985839"/>
            <a:ext cx="9144000" cy="800219"/>
          </a:xfrm>
          <a:prstGeom prst="rect">
            <a:avLst/>
          </a:prstGeom>
        </p:spPr>
        <p:txBody>
          <a:bodyPr wrap="square">
            <a:spAutoFit/>
          </a:bodyPr>
          <a:lstStyle/>
          <a:p>
            <a:r>
              <a:rPr lang="en-GB" sz="2300" dirty="0" smtClean="0"/>
              <a:t>This convinced some Sunnis that their only solution was military, and started  helping militant groups like ISIS</a:t>
            </a:r>
            <a:endParaRPr lang="en-GB" sz="2300" dirty="0"/>
          </a:p>
        </p:txBody>
      </p:sp>
      <p:pic>
        <p:nvPicPr>
          <p:cNvPr id="2050" name="Picture 2" descr="The Sunni protest movement of 201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857488" y="642918"/>
            <a:ext cx="6000792" cy="5640325"/>
          </a:xfrm>
          <a:prstGeom prst="rect">
            <a:avLst/>
          </a:prstGeom>
          <a:noFill/>
        </p:spPr>
      </p:pic>
      <p:pic>
        <p:nvPicPr>
          <p:cNvPr id="2052" name="Picture 4" descr="https://upload.wikimedia.org/wikipedia/en/f/f9/Dr._Haider_al-Abadi.jpeg"/>
          <p:cNvPicPr>
            <a:picLocks noChangeAspect="1" noChangeArrowheads="1"/>
          </p:cNvPicPr>
          <p:nvPr/>
        </p:nvPicPr>
        <p:blipFill>
          <a:blip r:embed="rId3"/>
          <a:srcRect/>
          <a:stretch>
            <a:fillRect/>
          </a:stretch>
        </p:blipFill>
        <p:spPr bwMode="auto">
          <a:xfrm>
            <a:off x="4500562" y="2714620"/>
            <a:ext cx="4245458" cy="3714776"/>
          </a:xfrm>
          <a:prstGeom prst="rect">
            <a:avLst/>
          </a:prstGeom>
          <a:noFill/>
        </p:spPr>
      </p:pic>
      <p:sp>
        <p:nvSpPr>
          <p:cNvPr id="10" name="TextBox 9"/>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blinds(horizontal)">
                                      <p:cBhvr>
                                        <p:cTn id="17" dur="500"/>
                                        <p:tgtEl>
                                          <p:spTgt spid="205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500"/>
                                        <p:tgtEl>
                                          <p:spTgt spid="2050"/>
                                        </p:tgtEl>
                                      </p:cBhvr>
                                    </p:animEffect>
                                    <p:set>
                                      <p:cBhvr>
                                        <p:cTn id="22" dur="1" fill="hold">
                                          <p:stCondLst>
                                            <p:cond delay="499"/>
                                          </p:stCondLst>
                                        </p:cTn>
                                        <p:tgtEl>
                                          <p:spTgt spid="205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par>
                                <p:cTn id="33" presetID="3" presetClass="entr" presetSubtype="1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blinds(horizontal)">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62" y="-71454"/>
            <a:ext cx="8943980" cy="1143000"/>
          </a:xfrm>
        </p:spPr>
        <p:txBody>
          <a:bodyPr>
            <a:noAutofit/>
          </a:bodyPr>
          <a:lstStyle/>
          <a:p>
            <a:pPr algn="l"/>
            <a:r>
              <a:rPr lang="en-GB" sz="3900" dirty="0" smtClean="0"/>
              <a:t>Background- Parallel Developments in Arab Countries </a:t>
            </a:r>
            <a:endParaRPr lang="en-GB" sz="3900" dirty="0"/>
          </a:p>
        </p:txBody>
      </p:sp>
      <p:pic>
        <p:nvPicPr>
          <p:cNvPr id="8" name="Picture 4" descr="D:\UPSC\Teaching\Middle East\Random\arab spring1.jpg"/>
          <p:cNvPicPr>
            <a:picLocks noChangeAspect="1" noChangeArrowheads="1"/>
          </p:cNvPicPr>
          <p:nvPr/>
        </p:nvPicPr>
        <p:blipFill>
          <a:blip r:embed="rId2"/>
          <a:srcRect/>
          <a:stretch>
            <a:fillRect/>
          </a:stretch>
        </p:blipFill>
        <p:spPr bwMode="auto">
          <a:xfrm>
            <a:off x="-32" y="949528"/>
            <a:ext cx="9114660" cy="6480000"/>
          </a:xfrm>
          <a:prstGeom prst="rect">
            <a:avLst/>
          </a:prstGeom>
          <a:noFill/>
        </p:spPr>
      </p:pic>
      <p:pic>
        <p:nvPicPr>
          <p:cNvPr id="5125" name="Picture 5" descr="D:\UPSC\Teaching\Middle East\Random\taharir square.jpg"/>
          <p:cNvPicPr>
            <a:picLocks noChangeAspect="1" noChangeArrowheads="1"/>
          </p:cNvPicPr>
          <p:nvPr/>
        </p:nvPicPr>
        <p:blipFill>
          <a:blip r:embed="rId3"/>
          <a:srcRect/>
          <a:stretch>
            <a:fillRect/>
          </a:stretch>
        </p:blipFill>
        <p:spPr bwMode="auto">
          <a:xfrm>
            <a:off x="214282" y="857232"/>
            <a:ext cx="8001024" cy="5007092"/>
          </a:xfrm>
          <a:prstGeom prst="rect">
            <a:avLst/>
          </a:prstGeom>
          <a:noFill/>
        </p:spPr>
      </p:pic>
      <p:sp>
        <p:nvSpPr>
          <p:cNvPr id="10" name="TextBox 9"/>
          <p:cNvSpPr txBox="1"/>
          <p:nvPr/>
        </p:nvSpPr>
        <p:spPr>
          <a:xfrm>
            <a:off x="5429256" y="642918"/>
            <a:ext cx="2357454" cy="369332"/>
          </a:xfrm>
          <a:prstGeom prst="rect">
            <a:avLst/>
          </a:prstGeom>
          <a:noFill/>
        </p:spPr>
        <p:txBody>
          <a:bodyPr wrap="square" rtlCol="0">
            <a:spAutoFit/>
          </a:bodyPr>
          <a:lstStyle/>
          <a:p>
            <a:r>
              <a:rPr lang="en-GB" dirty="0" err="1" smtClean="0"/>
              <a:t>Tahrir</a:t>
            </a:r>
            <a:r>
              <a:rPr lang="en-GB" dirty="0" smtClean="0"/>
              <a:t> Square 2011</a:t>
            </a:r>
            <a:endParaRPr lang="en-GB" dirty="0"/>
          </a:p>
        </p:txBody>
      </p:sp>
      <p:pic>
        <p:nvPicPr>
          <p:cNvPr id="5126" name="Picture 6" descr="D:\UPSC\Teaching\Middle East\Random\syria protest.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1259086"/>
            <a:ext cx="9144000" cy="5598914"/>
          </a:xfrm>
          <a:prstGeom prst="rect">
            <a:avLst/>
          </a:prstGeom>
          <a:noFill/>
        </p:spPr>
      </p:pic>
      <p:sp>
        <p:nvSpPr>
          <p:cNvPr id="12" name="TextBox 11"/>
          <p:cNvSpPr txBox="1"/>
          <p:nvPr/>
        </p:nvSpPr>
        <p:spPr>
          <a:xfrm>
            <a:off x="6786578" y="987966"/>
            <a:ext cx="2143140" cy="369332"/>
          </a:xfrm>
          <a:prstGeom prst="rect">
            <a:avLst/>
          </a:prstGeom>
          <a:noFill/>
        </p:spPr>
        <p:txBody>
          <a:bodyPr wrap="square" rtlCol="0">
            <a:spAutoFit/>
          </a:bodyPr>
          <a:lstStyle/>
          <a:p>
            <a:r>
              <a:rPr lang="en-GB" dirty="0" smtClean="0"/>
              <a:t>Damascus 2011</a:t>
            </a:r>
            <a:endParaRPr lang="en-GB" dirty="0"/>
          </a:p>
        </p:txBody>
      </p:sp>
      <p:pic>
        <p:nvPicPr>
          <p:cNvPr id="5127" name="Picture 7" descr="D:\UPSC\Teaching\Middle East\Random\arab protest1.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 y="1428736"/>
            <a:ext cx="2879707" cy="2160000"/>
          </a:xfrm>
          <a:prstGeom prst="rect">
            <a:avLst/>
          </a:prstGeom>
          <a:noFill/>
        </p:spPr>
      </p:pic>
      <p:pic>
        <p:nvPicPr>
          <p:cNvPr id="5128" name="Picture 8" descr="D:\UPSC\Teaching\Middle East\Random\arab spring protest.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15074" y="1428736"/>
            <a:ext cx="2836784" cy="2160000"/>
          </a:xfrm>
          <a:prstGeom prst="rect">
            <a:avLst/>
          </a:prstGeom>
          <a:noFill/>
        </p:spPr>
      </p:pic>
      <p:pic>
        <p:nvPicPr>
          <p:cNvPr id="5129" name="Picture 9" descr="D:\UPSC\Teaching\Middle East\Random\arab spring protest1.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857488" y="2143116"/>
            <a:ext cx="3429024" cy="2880000"/>
          </a:xfrm>
          <a:prstGeom prst="rect">
            <a:avLst/>
          </a:prstGeom>
          <a:noFill/>
        </p:spPr>
      </p:pic>
      <p:pic>
        <p:nvPicPr>
          <p:cNvPr id="5130" name="Picture 10" descr="D:\UPSC\Teaching\Middle East\Random\arab spring3.jp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 y="4429132"/>
            <a:ext cx="2880000" cy="2160000"/>
          </a:xfrm>
          <a:prstGeom prst="rect">
            <a:avLst/>
          </a:prstGeom>
          <a:noFill/>
        </p:spPr>
      </p:pic>
      <p:pic>
        <p:nvPicPr>
          <p:cNvPr id="5131" name="Picture 11" descr="D:\UPSC\Teaching\Middle East\Random\arab spring4.jp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232694" y="4429132"/>
            <a:ext cx="2911338" cy="2160000"/>
          </a:xfrm>
          <a:prstGeom prst="rect">
            <a:avLst/>
          </a:prstGeom>
          <a:noFill/>
        </p:spPr>
      </p:pic>
      <p:pic>
        <p:nvPicPr>
          <p:cNvPr id="5132" name="Picture 12" descr="D:\UPSC\Teaching\Middle East\Random\arab spring5.jpg"/>
          <p:cNvPicPr>
            <a:picLocks noChangeAspect="1" noChangeArrowheads="1"/>
          </p:cNvPicPr>
          <p:nvPr/>
        </p:nvPicPr>
        <p:blipFill>
          <a:blip r:embed="rId10"/>
          <a:srcRect/>
          <a:stretch>
            <a:fillRect/>
          </a:stretch>
        </p:blipFill>
        <p:spPr bwMode="auto">
          <a:xfrm>
            <a:off x="1571604" y="2071678"/>
            <a:ext cx="6096000" cy="3733800"/>
          </a:xfrm>
          <a:prstGeom prst="rect">
            <a:avLst/>
          </a:prstGeom>
          <a:noFill/>
        </p:spPr>
      </p:pic>
      <p:pic>
        <p:nvPicPr>
          <p:cNvPr id="5133" name="Picture 13" descr="D:\UPSC\Teaching\Middle East\Random\arab spring7.jpg"/>
          <p:cNvPicPr>
            <a:picLocks noChangeAspect="1" noChangeArrowheads="1"/>
          </p:cNvPicPr>
          <p:nvPr/>
        </p:nvPicPr>
        <p:blipFill>
          <a:blip r:embed="rId11"/>
          <a:srcRect/>
          <a:stretch>
            <a:fillRect/>
          </a:stretch>
        </p:blipFill>
        <p:spPr bwMode="auto">
          <a:xfrm>
            <a:off x="714348" y="928670"/>
            <a:ext cx="7572428" cy="3000396"/>
          </a:xfrm>
          <a:prstGeom prst="rect">
            <a:avLst/>
          </a:prstGeom>
          <a:noFill/>
        </p:spPr>
      </p:pic>
      <p:pic>
        <p:nvPicPr>
          <p:cNvPr id="5134" name="Picture 14" descr="D:\UPSC\Teaching\Middle East\Random\arab spring6.jp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42910" y="4143380"/>
            <a:ext cx="7620000" cy="3214710"/>
          </a:xfrm>
          <a:prstGeom prst="rect">
            <a:avLst/>
          </a:prstGeom>
          <a:noFill/>
        </p:spPr>
      </p:pic>
      <p:sp>
        <p:nvSpPr>
          <p:cNvPr id="17" name="TextBox 16"/>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par>
                                <p:cTn id="18" presetID="3" presetClass="entr" presetSubtype="10" fill="hold" nodeType="withEffect">
                                  <p:stCondLst>
                                    <p:cond delay="0"/>
                                  </p:stCondLst>
                                  <p:childTnLst>
                                    <p:set>
                                      <p:cBhvr>
                                        <p:cTn id="19" dur="1" fill="hold">
                                          <p:stCondLst>
                                            <p:cond delay="0"/>
                                          </p:stCondLst>
                                        </p:cTn>
                                        <p:tgtEl>
                                          <p:spTgt spid="5125"/>
                                        </p:tgtEl>
                                        <p:attrNameLst>
                                          <p:attrName>style.visibility</p:attrName>
                                        </p:attrNameLst>
                                      </p:cBhvr>
                                      <p:to>
                                        <p:strVal val="visible"/>
                                      </p:to>
                                    </p:set>
                                    <p:animEffect transition="in" filter="blinds(horizontal)">
                                      <p:cBhvr>
                                        <p:cTn id="20" dur="500"/>
                                        <p:tgtEl>
                                          <p:spTgt spid="512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grpId="1" nodeType="clickEffect">
                                  <p:stCondLst>
                                    <p:cond delay="0"/>
                                  </p:stCondLst>
                                  <p:childTnLst>
                                    <p:animEffect transition="out" filter="blinds(horizontal)">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3" presetClass="exit" presetSubtype="10" fill="hold" nodeType="withEffect">
                                  <p:stCondLst>
                                    <p:cond delay="0"/>
                                  </p:stCondLst>
                                  <p:childTnLst>
                                    <p:animEffect transition="out" filter="blinds(horizontal)">
                                      <p:cBhvr>
                                        <p:cTn id="27" dur="500"/>
                                        <p:tgtEl>
                                          <p:spTgt spid="5125"/>
                                        </p:tgtEl>
                                      </p:cBhvr>
                                    </p:animEffect>
                                    <p:set>
                                      <p:cBhvr>
                                        <p:cTn id="28" dur="1" fill="hold">
                                          <p:stCondLst>
                                            <p:cond delay="499"/>
                                          </p:stCondLst>
                                        </p:cTn>
                                        <p:tgtEl>
                                          <p:spTgt spid="512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par>
                                <p:cTn id="34" presetID="3" presetClass="entr" presetSubtype="10" fill="hold" nodeType="withEffect">
                                  <p:stCondLst>
                                    <p:cond delay="0"/>
                                  </p:stCondLst>
                                  <p:childTnLst>
                                    <p:set>
                                      <p:cBhvr>
                                        <p:cTn id="35" dur="1" fill="hold">
                                          <p:stCondLst>
                                            <p:cond delay="0"/>
                                          </p:stCondLst>
                                        </p:cTn>
                                        <p:tgtEl>
                                          <p:spTgt spid="5126"/>
                                        </p:tgtEl>
                                        <p:attrNameLst>
                                          <p:attrName>style.visibility</p:attrName>
                                        </p:attrNameLst>
                                      </p:cBhvr>
                                      <p:to>
                                        <p:strVal val="visible"/>
                                      </p:to>
                                    </p:set>
                                    <p:animEffect transition="in" filter="blinds(horizontal)">
                                      <p:cBhvr>
                                        <p:cTn id="36" dur="500"/>
                                        <p:tgtEl>
                                          <p:spTgt spid="5126"/>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grpId="1" nodeType="clickEffect">
                                  <p:stCondLst>
                                    <p:cond delay="0"/>
                                  </p:stCondLst>
                                  <p:childTnLst>
                                    <p:animEffect transition="out" filter="blinds(horizontal)">
                                      <p:cBhvr>
                                        <p:cTn id="40" dur="500"/>
                                        <p:tgtEl>
                                          <p:spTgt spid="12"/>
                                        </p:tgtEl>
                                      </p:cBhvr>
                                    </p:animEffect>
                                    <p:set>
                                      <p:cBhvr>
                                        <p:cTn id="41" dur="1" fill="hold">
                                          <p:stCondLst>
                                            <p:cond delay="499"/>
                                          </p:stCondLst>
                                        </p:cTn>
                                        <p:tgtEl>
                                          <p:spTgt spid="12"/>
                                        </p:tgtEl>
                                        <p:attrNameLst>
                                          <p:attrName>style.visibility</p:attrName>
                                        </p:attrNameLst>
                                      </p:cBhvr>
                                      <p:to>
                                        <p:strVal val="hidden"/>
                                      </p:to>
                                    </p:set>
                                  </p:childTnLst>
                                </p:cTn>
                              </p:par>
                              <p:par>
                                <p:cTn id="42" presetID="3" presetClass="exit" presetSubtype="10" fill="hold" nodeType="withEffect">
                                  <p:stCondLst>
                                    <p:cond delay="0"/>
                                  </p:stCondLst>
                                  <p:childTnLst>
                                    <p:animEffect transition="out" filter="blinds(horizontal)">
                                      <p:cBhvr>
                                        <p:cTn id="43" dur="500"/>
                                        <p:tgtEl>
                                          <p:spTgt spid="5126"/>
                                        </p:tgtEl>
                                      </p:cBhvr>
                                    </p:animEffect>
                                    <p:set>
                                      <p:cBhvr>
                                        <p:cTn id="44" dur="1" fill="hold">
                                          <p:stCondLst>
                                            <p:cond delay="499"/>
                                          </p:stCondLst>
                                        </p:cTn>
                                        <p:tgtEl>
                                          <p:spTgt spid="51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5127"/>
                                        </p:tgtEl>
                                        <p:attrNameLst>
                                          <p:attrName>style.visibility</p:attrName>
                                        </p:attrNameLst>
                                      </p:cBhvr>
                                      <p:to>
                                        <p:strVal val="visible"/>
                                      </p:to>
                                    </p:set>
                                    <p:animEffect transition="in" filter="blinds(horizontal)">
                                      <p:cBhvr>
                                        <p:cTn id="49" dur="500"/>
                                        <p:tgtEl>
                                          <p:spTgt spid="5127"/>
                                        </p:tgtEl>
                                      </p:cBhvr>
                                    </p:animEffect>
                                  </p:childTnLst>
                                </p:cTn>
                              </p:par>
                              <p:par>
                                <p:cTn id="50" presetID="3" presetClass="entr" presetSubtype="10" fill="hold" nodeType="withEffect">
                                  <p:stCondLst>
                                    <p:cond delay="0"/>
                                  </p:stCondLst>
                                  <p:childTnLst>
                                    <p:set>
                                      <p:cBhvr>
                                        <p:cTn id="51" dur="1" fill="hold">
                                          <p:stCondLst>
                                            <p:cond delay="0"/>
                                          </p:stCondLst>
                                        </p:cTn>
                                        <p:tgtEl>
                                          <p:spTgt spid="5129"/>
                                        </p:tgtEl>
                                        <p:attrNameLst>
                                          <p:attrName>style.visibility</p:attrName>
                                        </p:attrNameLst>
                                      </p:cBhvr>
                                      <p:to>
                                        <p:strVal val="visible"/>
                                      </p:to>
                                    </p:set>
                                    <p:animEffect transition="in" filter="blinds(horizontal)">
                                      <p:cBhvr>
                                        <p:cTn id="52" dur="500"/>
                                        <p:tgtEl>
                                          <p:spTgt spid="5129"/>
                                        </p:tgtEl>
                                      </p:cBhvr>
                                    </p:animEffect>
                                  </p:childTnLst>
                                </p:cTn>
                              </p:par>
                              <p:par>
                                <p:cTn id="53" presetID="3" presetClass="entr" presetSubtype="10" fill="hold" nodeType="withEffect">
                                  <p:stCondLst>
                                    <p:cond delay="0"/>
                                  </p:stCondLst>
                                  <p:childTnLst>
                                    <p:set>
                                      <p:cBhvr>
                                        <p:cTn id="54" dur="1" fill="hold">
                                          <p:stCondLst>
                                            <p:cond delay="0"/>
                                          </p:stCondLst>
                                        </p:cTn>
                                        <p:tgtEl>
                                          <p:spTgt spid="5128"/>
                                        </p:tgtEl>
                                        <p:attrNameLst>
                                          <p:attrName>style.visibility</p:attrName>
                                        </p:attrNameLst>
                                      </p:cBhvr>
                                      <p:to>
                                        <p:strVal val="visible"/>
                                      </p:to>
                                    </p:set>
                                    <p:animEffect transition="in" filter="blinds(horizontal)">
                                      <p:cBhvr>
                                        <p:cTn id="55" dur="500"/>
                                        <p:tgtEl>
                                          <p:spTgt spid="5128"/>
                                        </p:tgtEl>
                                      </p:cBhvr>
                                    </p:animEffect>
                                  </p:childTnLst>
                                </p:cTn>
                              </p:par>
                              <p:par>
                                <p:cTn id="56" presetID="3" presetClass="entr" presetSubtype="10" fill="hold" nodeType="withEffect">
                                  <p:stCondLst>
                                    <p:cond delay="0"/>
                                  </p:stCondLst>
                                  <p:childTnLst>
                                    <p:set>
                                      <p:cBhvr>
                                        <p:cTn id="57" dur="1" fill="hold">
                                          <p:stCondLst>
                                            <p:cond delay="0"/>
                                          </p:stCondLst>
                                        </p:cTn>
                                        <p:tgtEl>
                                          <p:spTgt spid="5131"/>
                                        </p:tgtEl>
                                        <p:attrNameLst>
                                          <p:attrName>style.visibility</p:attrName>
                                        </p:attrNameLst>
                                      </p:cBhvr>
                                      <p:to>
                                        <p:strVal val="visible"/>
                                      </p:to>
                                    </p:set>
                                    <p:animEffect transition="in" filter="blinds(horizontal)">
                                      <p:cBhvr>
                                        <p:cTn id="58" dur="500"/>
                                        <p:tgtEl>
                                          <p:spTgt spid="5131"/>
                                        </p:tgtEl>
                                      </p:cBhvr>
                                    </p:animEffect>
                                  </p:childTnLst>
                                </p:cTn>
                              </p:par>
                              <p:par>
                                <p:cTn id="59" presetID="3" presetClass="entr" presetSubtype="10" fill="hold" nodeType="withEffect">
                                  <p:stCondLst>
                                    <p:cond delay="0"/>
                                  </p:stCondLst>
                                  <p:childTnLst>
                                    <p:set>
                                      <p:cBhvr>
                                        <p:cTn id="60" dur="1" fill="hold">
                                          <p:stCondLst>
                                            <p:cond delay="0"/>
                                          </p:stCondLst>
                                        </p:cTn>
                                        <p:tgtEl>
                                          <p:spTgt spid="5130"/>
                                        </p:tgtEl>
                                        <p:attrNameLst>
                                          <p:attrName>style.visibility</p:attrName>
                                        </p:attrNameLst>
                                      </p:cBhvr>
                                      <p:to>
                                        <p:strVal val="visible"/>
                                      </p:to>
                                    </p:set>
                                    <p:animEffect transition="in" filter="blinds(horizontal)">
                                      <p:cBhvr>
                                        <p:cTn id="61" dur="500"/>
                                        <p:tgtEl>
                                          <p:spTgt spid="5130"/>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xit" presetSubtype="10" fill="hold" nodeType="clickEffect">
                                  <p:stCondLst>
                                    <p:cond delay="0"/>
                                  </p:stCondLst>
                                  <p:childTnLst>
                                    <p:animEffect transition="out" filter="blinds(horizontal)">
                                      <p:cBhvr>
                                        <p:cTn id="65" dur="500"/>
                                        <p:tgtEl>
                                          <p:spTgt spid="5127"/>
                                        </p:tgtEl>
                                      </p:cBhvr>
                                    </p:animEffect>
                                    <p:set>
                                      <p:cBhvr>
                                        <p:cTn id="66" dur="1" fill="hold">
                                          <p:stCondLst>
                                            <p:cond delay="499"/>
                                          </p:stCondLst>
                                        </p:cTn>
                                        <p:tgtEl>
                                          <p:spTgt spid="5127"/>
                                        </p:tgtEl>
                                        <p:attrNameLst>
                                          <p:attrName>style.visibility</p:attrName>
                                        </p:attrNameLst>
                                      </p:cBhvr>
                                      <p:to>
                                        <p:strVal val="hidden"/>
                                      </p:to>
                                    </p:set>
                                  </p:childTnLst>
                                </p:cTn>
                              </p:par>
                              <p:par>
                                <p:cTn id="67" presetID="3" presetClass="exit" presetSubtype="10" fill="hold" nodeType="withEffect">
                                  <p:stCondLst>
                                    <p:cond delay="0"/>
                                  </p:stCondLst>
                                  <p:childTnLst>
                                    <p:animEffect transition="out" filter="blinds(horizontal)">
                                      <p:cBhvr>
                                        <p:cTn id="68" dur="500"/>
                                        <p:tgtEl>
                                          <p:spTgt spid="5129"/>
                                        </p:tgtEl>
                                      </p:cBhvr>
                                    </p:animEffect>
                                    <p:set>
                                      <p:cBhvr>
                                        <p:cTn id="69" dur="1" fill="hold">
                                          <p:stCondLst>
                                            <p:cond delay="499"/>
                                          </p:stCondLst>
                                        </p:cTn>
                                        <p:tgtEl>
                                          <p:spTgt spid="5129"/>
                                        </p:tgtEl>
                                        <p:attrNameLst>
                                          <p:attrName>style.visibility</p:attrName>
                                        </p:attrNameLst>
                                      </p:cBhvr>
                                      <p:to>
                                        <p:strVal val="hidden"/>
                                      </p:to>
                                    </p:set>
                                  </p:childTnLst>
                                </p:cTn>
                              </p:par>
                              <p:par>
                                <p:cTn id="70" presetID="3" presetClass="exit" presetSubtype="10" fill="hold" nodeType="withEffect">
                                  <p:stCondLst>
                                    <p:cond delay="0"/>
                                  </p:stCondLst>
                                  <p:childTnLst>
                                    <p:animEffect transition="out" filter="blinds(horizontal)">
                                      <p:cBhvr>
                                        <p:cTn id="71" dur="500"/>
                                        <p:tgtEl>
                                          <p:spTgt spid="5128"/>
                                        </p:tgtEl>
                                      </p:cBhvr>
                                    </p:animEffect>
                                    <p:set>
                                      <p:cBhvr>
                                        <p:cTn id="72" dur="1" fill="hold">
                                          <p:stCondLst>
                                            <p:cond delay="499"/>
                                          </p:stCondLst>
                                        </p:cTn>
                                        <p:tgtEl>
                                          <p:spTgt spid="5128"/>
                                        </p:tgtEl>
                                        <p:attrNameLst>
                                          <p:attrName>style.visibility</p:attrName>
                                        </p:attrNameLst>
                                      </p:cBhvr>
                                      <p:to>
                                        <p:strVal val="hidden"/>
                                      </p:to>
                                    </p:set>
                                  </p:childTnLst>
                                </p:cTn>
                              </p:par>
                              <p:par>
                                <p:cTn id="73" presetID="3" presetClass="exit" presetSubtype="10" fill="hold" nodeType="withEffect">
                                  <p:stCondLst>
                                    <p:cond delay="0"/>
                                  </p:stCondLst>
                                  <p:childTnLst>
                                    <p:animEffect transition="out" filter="blinds(horizontal)">
                                      <p:cBhvr>
                                        <p:cTn id="74" dur="500"/>
                                        <p:tgtEl>
                                          <p:spTgt spid="5131"/>
                                        </p:tgtEl>
                                      </p:cBhvr>
                                    </p:animEffect>
                                    <p:set>
                                      <p:cBhvr>
                                        <p:cTn id="75" dur="1" fill="hold">
                                          <p:stCondLst>
                                            <p:cond delay="499"/>
                                          </p:stCondLst>
                                        </p:cTn>
                                        <p:tgtEl>
                                          <p:spTgt spid="5131"/>
                                        </p:tgtEl>
                                        <p:attrNameLst>
                                          <p:attrName>style.visibility</p:attrName>
                                        </p:attrNameLst>
                                      </p:cBhvr>
                                      <p:to>
                                        <p:strVal val="hidden"/>
                                      </p:to>
                                    </p:set>
                                  </p:childTnLst>
                                </p:cTn>
                              </p:par>
                              <p:par>
                                <p:cTn id="76" presetID="3" presetClass="exit" presetSubtype="10" fill="hold" nodeType="withEffect">
                                  <p:stCondLst>
                                    <p:cond delay="0"/>
                                  </p:stCondLst>
                                  <p:childTnLst>
                                    <p:animEffect transition="out" filter="blinds(horizontal)">
                                      <p:cBhvr>
                                        <p:cTn id="77" dur="500"/>
                                        <p:tgtEl>
                                          <p:spTgt spid="5130"/>
                                        </p:tgtEl>
                                      </p:cBhvr>
                                    </p:animEffect>
                                    <p:set>
                                      <p:cBhvr>
                                        <p:cTn id="78" dur="1" fill="hold">
                                          <p:stCondLst>
                                            <p:cond delay="499"/>
                                          </p:stCondLst>
                                        </p:cTn>
                                        <p:tgtEl>
                                          <p:spTgt spid="5130"/>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5132"/>
                                        </p:tgtEl>
                                        <p:attrNameLst>
                                          <p:attrName>style.visibility</p:attrName>
                                        </p:attrNameLst>
                                      </p:cBhvr>
                                      <p:to>
                                        <p:strVal val="visible"/>
                                      </p:to>
                                    </p:set>
                                    <p:animEffect transition="in" filter="blinds(horizontal)">
                                      <p:cBhvr>
                                        <p:cTn id="83" dur="500"/>
                                        <p:tgtEl>
                                          <p:spTgt spid="5132"/>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xit" presetSubtype="10" fill="hold" nodeType="clickEffect">
                                  <p:stCondLst>
                                    <p:cond delay="0"/>
                                  </p:stCondLst>
                                  <p:childTnLst>
                                    <p:animEffect transition="out" filter="blinds(horizontal)">
                                      <p:cBhvr>
                                        <p:cTn id="87" dur="500"/>
                                        <p:tgtEl>
                                          <p:spTgt spid="5132"/>
                                        </p:tgtEl>
                                      </p:cBhvr>
                                    </p:animEffect>
                                    <p:set>
                                      <p:cBhvr>
                                        <p:cTn id="88" dur="1" fill="hold">
                                          <p:stCondLst>
                                            <p:cond delay="499"/>
                                          </p:stCondLst>
                                        </p:cTn>
                                        <p:tgtEl>
                                          <p:spTgt spid="513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nodeType="clickEffect">
                                  <p:stCondLst>
                                    <p:cond delay="0"/>
                                  </p:stCondLst>
                                  <p:childTnLst>
                                    <p:set>
                                      <p:cBhvr>
                                        <p:cTn id="92" dur="1" fill="hold">
                                          <p:stCondLst>
                                            <p:cond delay="0"/>
                                          </p:stCondLst>
                                        </p:cTn>
                                        <p:tgtEl>
                                          <p:spTgt spid="5133"/>
                                        </p:tgtEl>
                                        <p:attrNameLst>
                                          <p:attrName>style.visibility</p:attrName>
                                        </p:attrNameLst>
                                      </p:cBhvr>
                                      <p:to>
                                        <p:strVal val="visible"/>
                                      </p:to>
                                    </p:set>
                                    <p:animEffect transition="in" filter="blinds(horizontal)">
                                      <p:cBhvr>
                                        <p:cTn id="93" dur="500"/>
                                        <p:tgtEl>
                                          <p:spTgt spid="5133"/>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5134"/>
                                        </p:tgtEl>
                                        <p:attrNameLst>
                                          <p:attrName>style.visibility</p:attrName>
                                        </p:attrNameLst>
                                      </p:cBhvr>
                                      <p:to>
                                        <p:strVal val="visible"/>
                                      </p:to>
                                    </p:set>
                                    <p:animEffect transition="in" filter="blinds(horizontal)">
                                      <p:cBhvr>
                                        <p:cTn id="98" dur="500"/>
                                        <p:tgtEl>
                                          <p:spTgt spid="5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70" y="-71454"/>
            <a:ext cx="8229600" cy="1143000"/>
          </a:xfrm>
        </p:spPr>
        <p:txBody>
          <a:bodyPr>
            <a:normAutofit fontScale="90000"/>
          </a:bodyPr>
          <a:lstStyle/>
          <a:p>
            <a:pPr algn="l"/>
            <a:r>
              <a:rPr lang="en-GB" dirty="0" smtClean="0"/>
              <a:t>Rise of ISIS and Syria's civil war</a:t>
            </a:r>
            <a:br>
              <a:rPr lang="en-GB" dirty="0" smtClean="0"/>
            </a:br>
            <a:endParaRPr lang="en-GB" dirty="0"/>
          </a:p>
        </p:txBody>
      </p:sp>
      <p:pic>
        <p:nvPicPr>
          <p:cNvPr id="33794" name="Picture 2" descr="Syria's civil wa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44686" y="457892"/>
            <a:ext cx="7242090" cy="5400000"/>
          </a:xfrm>
          <a:prstGeom prst="rect">
            <a:avLst/>
          </a:prstGeom>
          <a:noFill/>
        </p:spPr>
      </p:pic>
      <p:sp>
        <p:nvSpPr>
          <p:cNvPr id="4" name="Rectangle 3"/>
          <p:cNvSpPr/>
          <p:nvPr/>
        </p:nvSpPr>
        <p:spPr>
          <a:xfrm>
            <a:off x="642910" y="5364320"/>
            <a:ext cx="7858180" cy="707886"/>
          </a:xfrm>
          <a:prstGeom prst="rect">
            <a:avLst/>
          </a:prstGeom>
          <a:solidFill>
            <a:schemeClr val="tx1"/>
          </a:solidFill>
        </p:spPr>
        <p:txBody>
          <a:bodyPr wrap="square">
            <a:spAutoFit/>
          </a:bodyPr>
          <a:lstStyle/>
          <a:p>
            <a:r>
              <a:rPr lang="en-GB" sz="2000" dirty="0" smtClean="0">
                <a:solidFill>
                  <a:schemeClr val="bg1"/>
                </a:solidFill>
              </a:rPr>
              <a:t>Crucial for understanding the Iraq crisis because </a:t>
            </a:r>
            <a:r>
              <a:rPr lang="en-GB" sz="2000" b="1" u="sng" dirty="0" smtClean="0">
                <a:solidFill>
                  <a:schemeClr val="bg1"/>
                </a:solidFill>
              </a:rPr>
              <a:t>ISIS spent a year </a:t>
            </a:r>
            <a:r>
              <a:rPr lang="en-GB" sz="2000" dirty="0" smtClean="0">
                <a:solidFill>
                  <a:schemeClr val="bg1"/>
                </a:solidFill>
              </a:rPr>
              <a:t>fighting and winning territory in Syria before it opened its offensive in Iraq</a:t>
            </a:r>
            <a:endParaRPr lang="en-GB" sz="2000" dirty="0">
              <a:solidFill>
                <a:schemeClr val="bg1"/>
              </a:solidFill>
            </a:endParaRPr>
          </a:p>
        </p:txBody>
      </p:sp>
      <p:pic>
        <p:nvPicPr>
          <p:cNvPr id="5123" name="Picture 3" descr="D:\UPSC\Teaching\Middle East\Random\syria timeline 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 y="428628"/>
            <a:ext cx="9144000" cy="6500834"/>
          </a:xfrm>
          <a:prstGeom prst="rect">
            <a:avLst/>
          </a:prstGeom>
          <a:noFill/>
        </p:spPr>
      </p:pic>
      <p:sp>
        <p:nvSpPr>
          <p:cNvPr id="7" name="TextBox 6"/>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794"/>
                                        </p:tgtEl>
                                        <p:attrNameLst>
                                          <p:attrName>style.visibility</p:attrName>
                                        </p:attrNameLst>
                                      </p:cBhvr>
                                      <p:to>
                                        <p:strVal val="visible"/>
                                      </p:to>
                                    </p:set>
                                    <p:animEffect transition="in" filter="blinds(horizontal)">
                                      <p:cBhvr>
                                        <p:cTn id="7" dur="500"/>
                                        <p:tgtEl>
                                          <p:spTgt spid="337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123"/>
                                        </p:tgtEl>
                                        <p:attrNameLst>
                                          <p:attrName>style.visibility</p:attrName>
                                        </p:attrNameLst>
                                      </p:cBhvr>
                                      <p:to>
                                        <p:strVal val="visible"/>
                                      </p:to>
                                    </p:set>
                                    <p:animEffect transition="in" filter="blinds(horizontal)">
                                      <p:cBhvr>
                                        <p:cTn id="17"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62" y="-71454"/>
            <a:ext cx="8229600" cy="1143000"/>
          </a:xfrm>
        </p:spPr>
        <p:txBody>
          <a:bodyPr>
            <a:normAutofit/>
          </a:bodyPr>
          <a:lstStyle/>
          <a:p>
            <a:pPr algn="l"/>
            <a:r>
              <a:rPr lang="en-GB" sz="4000" dirty="0" smtClean="0"/>
              <a:t>Rise of ISIS and Syria's civil war</a:t>
            </a:r>
            <a:endParaRPr lang="en-GB" sz="4000" dirty="0"/>
          </a:p>
        </p:txBody>
      </p:sp>
      <p:sp>
        <p:nvSpPr>
          <p:cNvPr id="6" name="Rectangle 5"/>
          <p:cNvSpPr/>
          <p:nvPr/>
        </p:nvSpPr>
        <p:spPr>
          <a:xfrm>
            <a:off x="-32" y="1000108"/>
            <a:ext cx="9144032" cy="800219"/>
          </a:xfrm>
          <a:prstGeom prst="rect">
            <a:avLst/>
          </a:prstGeom>
        </p:spPr>
        <p:txBody>
          <a:bodyPr wrap="square">
            <a:spAutoFit/>
          </a:bodyPr>
          <a:lstStyle/>
          <a:p>
            <a:r>
              <a:rPr lang="en-GB" sz="2300" dirty="0" smtClean="0"/>
              <a:t>1923–1946: French imperialism(Sykes Picot Agreement)- Sectarianism Promoted (</a:t>
            </a:r>
            <a:r>
              <a:rPr lang="en-GB" sz="2300" dirty="0" err="1" smtClean="0"/>
              <a:t>Shia</a:t>
            </a:r>
            <a:r>
              <a:rPr lang="en-GB" sz="2300" dirty="0" smtClean="0"/>
              <a:t>-Sunni)</a:t>
            </a:r>
            <a:endParaRPr lang="en-GB" sz="2300" dirty="0"/>
          </a:p>
        </p:txBody>
      </p:sp>
      <p:sp>
        <p:nvSpPr>
          <p:cNvPr id="7" name="Rectangle 6"/>
          <p:cNvSpPr/>
          <p:nvPr/>
        </p:nvSpPr>
        <p:spPr>
          <a:xfrm>
            <a:off x="71438" y="1857364"/>
            <a:ext cx="9072594" cy="800219"/>
          </a:xfrm>
          <a:prstGeom prst="rect">
            <a:avLst/>
          </a:prstGeom>
        </p:spPr>
        <p:txBody>
          <a:bodyPr wrap="square">
            <a:spAutoFit/>
          </a:bodyPr>
          <a:lstStyle/>
          <a:p>
            <a:r>
              <a:rPr lang="en-GB" sz="2300" dirty="0" smtClean="0"/>
              <a:t>Minority group, </a:t>
            </a:r>
            <a:r>
              <a:rPr lang="en-GB" sz="2300" dirty="0" err="1" smtClean="0"/>
              <a:t>Alawite</a:t>
            </a:r>
            <a:r>
              <a:rPr lang="en-GB" sz="2300" dirty="0" smtClean="0"/>
              <a:t> </a:t>
            </a:r>
            <a:r>
              <a:rPr lang="en-GB" sz="2300" dirty="0" err="1" smtClean="0"/>
              <a:t>Shia</a:t>
            </a:r>
            <a:r>
              <a:rPr lang="en-GB" sz="2300" dirty="0" smtClean="0"/>
              <a:t> Muslims partnered with French-newly constructed Syrian military</a:t>
            </a:r>
            <a:endParaRPr lang="en-GB" sz="2300" dirty="0"/>
          </a:p>
        </p:txBody>
      </p:sp>
      <p:sp>
        <p:nvSpPr>
          <p:cNvPr id="9" name="Rectangle 8"/>
          <p:cNvSpPr/>
          <p:nvPr/>
        </p:nvSpPr>
        <p:spPr>
          <a:xfrm>
            <a:off x="71406" y="2786058"/>
            <a:ext cx="8929718" cy="800219"/>
          </a:xfrm>
          <a:prstGeom prst="rect">
            <a:avLst/>
          </a:prstGeom>
        </p:spPr>
        <p:txBody>
          <a:bodyPr wrap="square">
            <a:spAutoFit/>
          </a:bodyPr>
          <a:lstStyle/>
          <a:p>
            <a:r>
              <a:rPr lang="en-GB" sz="2300" dirty="0" smtClean="0"/>
              <a:t>1963, Indirect French Control got over- The Syrian military took power, and the government quickly became dominated by </a:t>
            </a:r>
            <a:r>
              <a:rPr lang="en-GB" sz="2300" dirty="0" err="1" smtClean="0"/>
              <a:t>Alawites</a:t>
            </a:r>
            <a:endParaRPr lang="en-GB" sz="2300" dirty="0"/>
          </a:p>
        </p:txBody>
      </p:sp>
      <p:sp>
        <p:nvSpPr>
          <p:cNvPr id="10" name="Rectangle 9"/>
          <p:cNvSpPr/>
          <p:nvPr/>
        </p:nvSpPr>
        <p:spPr>
          <a:xfrm>
            <a:off x="90305" y="3714752"/>
            <a:ext cx="6553397" cy="446276"/>
          </a:xfrm>
          <a:prstGeom prst="rect">
            <a:avLst/>
          </a:prstGeom>
        </p:spPr>
        <p:txBody>
          <a:bodyPr wrap="none">
            <a:spAutoFit/>
          </a:bodyPr>
          <a:lstStyle/>
          <a:p>
            <a:r>
              <a:rPr lang="en-GB" sz="2300" dirty="0" smtClean="0"/>
              <a:t>Hafez al-Assad (</a:t>
            </a:r>
            <a:r>
              <a:rPr lang="en-GB" sz="2300" dirty="0" err="1" smtClean="0"/>
              <a:t>Shia</a:t>
            </a:r>
            <a:r>
              <a:rPr lang="en-GB" sz="2300" dirty="0" smtClean="0"/>
              <a:t>) came to power in 1970</a:t>
            </a:r>
            <a:endParaRPr lang="en-GB" sz="2300" dirty="0"/>
          </a:p>
        </p:txBody>
      </p:sp>
      <p:pic>
        <p:nvPicPr>
          <p:cNvPr id="1027" name="Picture 3" descr="D:\UPSC\Teaching\Middle East\Hafez_al_assad.jpg"/>
          <p:cNvPicPr>
            <a:picLocks noChangeAspect="1" noChangeArrowheads="1"/>
          </p:cNvPicPr>
          <p:nvPr/>
        </p:nvPicPr>
        <p:blipFill>
          <a:blip r:embed="rId3"/>
          <a:srcRect/>
          <a:stretch>
            <a:fillRect/>
          </a:stretch>
        </p:blipFill>
        <p:spPr bwMode="auto">
          <a:xfrm>
            <a:off x="5143504" y="1142984"/>
            <a:ext cx="3929090" cy="2475000"/>
          </a:xfrm>
          <a:prstGeom prst="rect">
            <a:avLst/>
          </a:prstGeom>
          <a:noFill/>
        </p:spPr>
      </p:pic>
      <p:sp>
        <p:nvSpPr>
          <p:cNvPr id="19" name="Rectangle 18"/>
          <p:cNvSpPr/>
          <p:nvPr/>
        </p:nvSpPr>
        <p:spPr>
          <a:xfrm>
            <a:off x="71406" y="4340046"/>
            <a:ext cx="8929718" cy="446276"/>
          </a:xfrm>
          <a:prstGeom prst="rect">
            <a:avLst/>
          </a:prstGeom>
        </p:spPr>
        <p:txBody>
          <a:bodyPr wrap="square">
            <a:spAutoFit/>
          </a:bodyPr>
          <a:lstStyle/>
          <a:p>
            <a:r>
              <a:rPr lang="en-GB" sz="2300" dirty="0" smtClean="0"/>
              <a:t>Sunni majority was blocked from meaningful political power</a:t>
            </a:r>
            <a:endParaRPr lang="en-GB" sz="2300" dirty="0"/>
          </a:p>
        </p:txBody>
      </p:sp>
      <p:sp>
        <p:nvSpPr>
          <p:cNvPr id="14" name="Rectangle 13"/>
          <p:cNvSpPr/>
          <p:nvPr/>
        </p:nvSpPr>
        <p:spPr>
          <a:xfrm>
            <a:off x="0" y="5000636"/>
            <a:ext cx="9144000" cy="800219"/>
          </a:xfrm>
          <a:prstGeom prst="rect">
            <a:avLst/>
          </a:prstGeom>
        </p:spPr>
        <p:txBody>
          <a:bodyPr wrap="square">
            <a:spAutoFit/>
          </a:bodyPr>
          <a:lstStyle/>
          <a:p>
            <a:r>
              <a:rPr lang="en-GB" sz="2300" dirty="0" smtClean="0"/>
              <a:t>Syrian forces intervene in Lebanon's civil war, on behalf of Lebanese Christian groups who were fighting Muslim groups</a:t>
            </a:r>
            <a:endParaRPr lang="en-GB" sz="2300" dirty="0"/>
          </a:p>
        </p:txBody>
      </p:sp>
      <p:sp>
        <p:nvSpPr>
          <p:cNvPr id="16" name="TextBox 15"/>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linds(horizontal)">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par>
                                <p:cTn id="23" presetID="3" presetClass="entr" presetSubtype="10" fill="hold" nodeType="withEffect">
                                  <p:stCondLst>
                                    <p:cond delay="0"/>
                                  </p:stCondLst>
                                  <p:childTnLst>
                                    <p:set>
                                      <p:cBhvr>
                                        <p:cTn id="24" dur="1" fill="hold">
                                          <p:stCondLst>
                                            <p:cond delay="0"/>
                                          </p:stCondLst>
                                        </p:cTn>
                                        <p:tgtEl>
                                          <p:spTgt spid="1027"/>
                                        </p:tgtEl>
                                        <p:attrNameLst>
                                          <p:attrName>style.visibility</p:attrName>
                                        </p:attrNameLst>
                                      </p:cBhvr>
                                      <p:to>
                                        <p:strVal val="visible"/>
                                      </p:to>
                                    </p:set>
                                    <p:animEffect transition="in" filter="blinds(horizontal)">
                                      <p:cBhvr>
                                        <p:cTn id="25" dur="500"/>
                                        <p:tgtEl>
                                          <p:spTgt spid="102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linds(horizontal)">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linds(horizontal)">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9"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62" y="-24"/>
            <a:ext cx="8229600" cy="714372"/>
          </a:xfrm>
        </p:spPr>
        <p:txBody>
          <a:bodyPr>
            <a:normAutofit fontScale="90000"/>
          </a:bodyPr>
          <a:lstStyle/>
          <a:p>
            <a:pPr algn="l"/>
            <a:r>
              <a:rPr lang="en-GB" dirty="0" smtClean="0"/>
              <a:t>Rise of ISIS and Syria's civil war</a:t>
            </a:r>
            <a:endParaRPr lang="en-GB" dirty="0"/>
          </a:p>
        </p:txBody>
      </p:sp>
      <p:sp>
        <p:nvSpPr>
          <p:cNvPr id="13" name="Rectangle 12"/>
          <p:cNvSpPr/>
          <p:nvPr/>
        </p:nvSpPr>
        <p:spPr>
          <a:xfrm>
            <a:off x="0" y="785794"/>
            <a:ext cx="9144000" cy="446276"/>
          </a:xfrm>
          <a:prstGeom prst="rect">
            <a:avLst/>
          </a:prstGeom>
        </p:spPr>
        <p:txBody>
          <a:bodyPr wrap="square">
            <a:spAutoFit/>
          </a:bodyPr>
          <a:lstStyle/>
          <a:p>
            <a:r>
              <a:rPr lang="en-GB" sz="2300" dirty="0" smtClean="0"/>
              <a:t>1980s &amp; 90s, opposition was strongest, slaughtering thousands of civilians</a:t>
            </a:r>
          </a:p>
        </p:txBody>
      </p:sp>
      <p:sp>
        <p:nvSpPr>
          <p:cNvPr id="20" name="Rectangle 19"/>
          <p:cNvSpPr/>
          <p:nvPr/>
        </p:nvSpPr>
        <p:spPr>
          <a:xfrm>
            <a:off x="0" y="1285860"/>
            <a:ext cx="9358346" cy="800219"/>
          </a:xfrm>
          <a:prstGeom prst="rect">
            <a:avLst/>
          </a:prstGeom>
        </p:spPr>
        <p:txBody>
          <a:bodyPr wrap="square">
            <a:spAutoFit/>
          </a:bodyPr>
          <a:lstStyle/>
          <a:p>
            <a:r>
              <a:rPr lang="en-GB" sz="2300" dirty="0" smtClean="0"/>
              <a:t>In 2000 his son </a:t>
            </a:r>
            <a:r>
              <a:rPr lang="en-GB" sz="2300" u="sng" dirty="0" err="1" smtClean="0"/>
              <a:t>Bashar</a:t>
            </a:r>
            <a:r>
              <a:rPr lang="en-GB" sz="2300" u="sng" dirty="0" smtClean="0"/>
              <a:t> al-Assad </a:t>
            </a:r>
            <a:r>
              <a:rPr lang="en-GB" sz="2300" dirty="0" smtClean="0"/>
              <a:t>came to power and </a:t>
            </a:r>
            <a:r>
              <a:rPr lang="en-GB" sz="2300" u="sng" dirty="0" smtClean="0"/>
              <a:t>continued despotic and sectarian rule </a:t>
            </a:r>
            <a:endParaRPr lang="en-GB" sz="2300" u="sng" dirty="0"/>
          </a:p>
        </p:txBody>
      </p:sp>
      <p:pic>
        <p:nvPicPr>
          <p:cNvPr id="1028" name="Picture 4" descr="D:\UPSC\Teaching\Middle East\bashar al assad.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00562" y="2071678"/>
            <a:ext cx="4256721" cy="3263370"/>
          </a:xfrm>
          <a:prstGeom prst="rect">
            <a:avLst/>
          </a:prstGeom>
          <a:noFill/>
        </p:spPr>
      </p:pic>
      <p:sp>
        <p:nvSpPr>
          <p:cNvPr id="23" name="TextBox 22"/>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par>
                                <p:cTn id="13" presetID="3" presetClass="entr" presetSubtype="1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blinds(horizontal)">
                                      <p:cBhvr>
                                        <p:cTn id="15"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62" y="-24"/>
            <a:ext cx="8229600" cy="714372"/>
          </a:xfrm>
        </p:spPr>
        <p:txBody>
          <a:bodyPr>
            <a:normAutofit fontScale="90000"/>
          </a:bodyPr>
          <a:lstStyle/>
          <a:p>
            <a:pPr algn="l"/>
            <a:r>
              <a:rPr lang="en-GB" dirty="0" smtClean="0"/>
              <a:t>Rise of ISIS and Syria's civil war</a:t>
            </a:r>
            <a:endParaRPr lang="en-GB" dirty="0"/>
          </a:p>
        </p:txBody>
      </p:sp>
      <p:sp>
        <p:nvSpPr>
          <p:cNvPr id="14" name="Rectangle 13"/>
          <p:cNvSpPr/>
          <p:nvPr/>
        </p:nvSpPr>
        <p:spPr>
          <a:xfrm>
            <a:off x="-32" y="1643050"/>
            <a:ext cx="9144032" cy="800219"/>
          </a:xfrm>
          <a:prstGeom prst="rect">
            <a:avLst/>
          </a:prstGeom>
        </p:spPr>
        <p:txBody>
          <a:bodyPr wrap="square">
            <a:spAutoFit/>
          </a:bodyPr>
          <a:lstStyle/>
          <a:p>
            <a:r>
              <a:rPr lang="en-GB" sz="2300" dirty="0" smtClean="0"/>
              <a:t>July 2011: The Free Syrian Army is Founded - Supported by USA to topple  Assad’s regime</a:t>
            </a:r>
            <a:endParaRPr lang="en-GB" sz="2300" dirty="0"/>
          </a:p>
        </p:txBody>
      </p:sp>
      <p:pic>
        <p:nvPicPr>
          <p:cNvPr id="15" name="Picture 3" descr="D:\UPSC\Teaching\Middle East\free syrian army.jpg"/>
          <p:cNvPicPr>
            <a:picLocks noChangeAspect="1" noChangeArrowheads="1"/>
          </p:cNvPicPr>
          <p:nvPr/>
        </p:nvPicPr>
        <p:blipFill>
          <a:blip r:embed="rId3"/>
          <a:srcRect/>
          <a:stretch>
            <a:fillRect/>
          </a:stretch>
        </p:blipFill>
        <p:spPr bwMode="auto">
          <a:xfrm>
            <a:off x="2391165" y="2143116"/>
            <a:ext cx="5538421" cy="4148428"/>
          </a:xfrm>
          <a:prstGeom prst="rect">
            <a:avLst/>
          </a:prstGeom>
          <a:noFill/>
        </p:spPr>
      </p:pic>
      <p:sp>
        <p:nvSpPr>
          <p:cNvPr id="16" name="Rectangle 15"/>
          <p:cNvSpPr/>
          <p:nvPr/>
        </p:nvSpPr>
        <p:spPr>
          <a:xfrm>
            <a:off x="0" y="2571744"/>
            <a:ext cx="9144000" cy="446276"/>
          </a:xfrm>
          <a:prstGeom prst="rect">
            <a:avLst/>
          </a:prstGeom>
        </p:spPr>
        <p:txBody>
          <a:bodyPr wrap="square">
            <a:spAutoFit/>
          </a:bodyPr>
          <a:lstStyle/>
          <a:p>
            <a:r>
              <a:rPr lang="en-GB" sz="2300" dirty="0" smtClean="0"/>
              <a:t>August 2011: An Iraqi group arrives in Syria — and later becomes ISIS</a:t>
            </a:r>
            <a:endParaRPr lang="en-GB" sz="2300" dirty="0"/>
          </a:p>
        </p:txBody>
      </p:sp>
      <p:pic>
        <p:nvPicPr>
          <p:cNvPr id="17" name="Picture 4" descr="D:\UPSC\Teaching\Middle East\terrorist iraq.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372457" y="3605240"/>
            <a:ext cx="5271377" cy="2967032"/>
          </a:xfrm>
          <a:prstGeom prst="rect">
            <a:avLst/>
          </a:prstGeom>
          <a:noFill/>
        </p:spPr>
      </p:pic>
      <p:sp>
        <p:nvSpPr>
          <p:cNvPr id="18" name="Rectangle 17"/>
          <p:cNvSpPr/>
          <p:nvPr/>
        </p:nvSpPr>
        <p:spPr>
          <a:xfrm>
            <a:off x="0" y="928670"/>
            <a:ext cx="6085512" cy="461665"/>
          </a:xfrm>
          <a:prstGeom prst="rect">
            <a:avLst/>
          </a:prstGeom>
        </p:spPr>
        <p:txBody>
          <a:bodyPr wrap="none">
            <a:spAutoFit/>
          </a:bodyPr>
          <a:lstStyle/>
          <a:p>
            <a:r>
              <a:rPr lang="en-GB" sz="2400" dirty="0" smtClean="0"/>
              <a:t>March 2011: Arab Spring, Protests in Damascus</a:t>
            </a:r>
            <a:endParaRPr lang="en-GB" sz="2400" dirty="0"/>
          </a:p>
        </p:txBody>
      </p:sp>
      <p:pic>
        <p:nvPicPr>
          <p:cNvPr id="21" name="Picture 2" descr="D:\UPSC\Teaching\Middle East\Random\syria protest.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1538" y="1357298"/>
            <a:ext cx="7207872" cy="4413414"/>
          </a:xfrm>
          <a:prstGeom prst="rect">
            <a:avLst/>
          </a:prstGeom>
          <a:noFill/>
        </p:spPr>
      </p:pic>
      <p:sp>
        <p:nvSpPr>
          <p:cNvPr id="19" name="Rectangle 18"/>
          <p:cNvSpPr/>
          <p:nvPr/>
        </p:nvSpPr>
        <p:spPr>
          <a:xfrm>
            <a:off x="0" y="4026763"/>
            <a:ext cx="9144000" cy="830997"/>
          </a:xfrm>
          <a:prstGeom prst="rect">
            <a:avLst/>
          </a:prstGeom>
        </p:spPr>
        <p:txBody>
          <a:bodyPr wrap="square">
            <a:spAutoFit/>
          </a:bodyPr>
          <a:lstStyle/>
          <a:p>
            <a:r>
              <a:rPr lang="en-GB" sz="2300" dirty="0" smtClean="0"/>
              <a:t>October 2011: In the wake of Libya, </a:t>
            </a:r>
            <a:r>
              <a:rPr lang="en-GB" sz="2300" u="sng" dirty="0" smtClean="0"/>
              <a:t>Russia vetoes a UN Security Council </a:t>
            </a:r>
            <a:r>
              <a:rPr lang="en-GB" sz="2300" dirty="0" smtClean="0"/>
              <a:t>resolution condemning Assad</a:t>
            </a:r>
            <a:endParaRPr lang="en-GB" sz="2300" dirty="0"/>
          </a:p>
        </p:txBody>
      </p:sp>
      <p:sp>
        <p:nvSpPr>
          <p:cNvPr id="22" name="Rectangle 21"/>
          <p:cNvSpPr/>
          <p:nvPr/>
        </p:nvSpPr>
        <p:spPr>
          <a:xfrm>
            <a:off x="0" y="2955193"/>
            <a:ext cx="9144000" cy="830997"/>
          </a:xfrm>
          <a:prstGeom prst="rect">
            <a:avLst/>
          </a:prstGeom>
        </p:spPr>
        <p:txBody>
          <a:bodyPr wrap="square">
            <a:spAutoFit/>
          </a:bodyPr>
          <a:lstStyle/>
          <a:p>
            <a:r>
              <a:rPr lang="en-GB" sz="2300" dirty="0" smtClean="0"/>
              <a:t>AQI leader Abu </a:t>
            </a:r>
            <a:r>
              <a:rPr lang="en-GB" sz="2300" dirty="0" err="1" smtClean="0"/>
              <a:t>Bakr</a:t>
            </a:r>
            <a:r>
              <a:rPr lang="en-GB" sz="2300" dirty="0" smtClean="0"/>
              <a:t> al-Baghdadi sent a top deputy, Abu Mohammad al-</a:t>
            </a:r>
            <a:r>
              <a:rPr lang="en-GB" sz="2300" dirty="0" err="1" smtClean="0"/>
              <a:t>Joulani</a:t>
            </a:r>
            <a:r>
              <a:rPr lang="en-GB" sz="2300" dirty="0" smtClean="0"/>
              <a:t>, to Syria</a:t>
            </a:r>
            <a:endParaRPr lang="en-GB" sz="2300" dirty="0"/>
          </a:p>
        </p:txBody>
      </p:sp>
      <p:sp>
        <p:nvSpPr>
          <p:cNvPr id="23" name="Rectangle 22"/>
          <p:cNvSpPr/>
          <p:nvPr/>
        </p:nvSpPr>
        <p:spPr>
          <a:xfrm>
            <a:off x="2285984" y="3286124"/>
            <a:ext cx="6643734" cy="461665"/>
          </a:xfrm>
          <a:prstGeom prst="rect">
            <a:avLst/>
          </a:prstGeom>
        </p:spPr>
        <p:txBody>
          <a:bodyPr wrap="square">
            <a:spAutoFit/>
          </a:bodyPr>
          <a:lstStyle/>
          <a:p>
            <a:r>
              <a:rPr lang="en-GB" sz="2400" dirty="0" err="1" smtClean="0"/>
              <a:t>Joulani</a:t>
            </a:r>
            <a:r>
              <a:rPr lang="en-GB" sz="2400" dirty="0" smtClean="0"/>
              <a:t> succeeded, establishing </a:t>
            </a:r>
            <a:r>
              <a:rPr lang="en-GB" sz="2400" dirty="0" err="1" smtClean="0"/>
              <a:t>Jabhat</a:t>
            </a:r>
            <a:r>
              <a:rPr lang="en-GB" sz="2400" dirty="0" smtClean="0"/>
              <a:t> al-</a:t>
            </a:r>
            <a:r>
              <a:rPr lang="en-GB" sz="2400" dirty="0" err="1" smtClean="0"/>
              <a:t>Nusra</a:t>
            </a:r>
            <a:r>
              <a:rPr lang="en-GB" sz="2400" dirty="0" smtClean="0"/>
              <a:t> </a:t>
            </a:r>
            <a:endParaRPr lang="en-GB" sz="2400" dirty="0"/>
          </a:p>
        </p:txBody>
      </p:sp>
      <p:sp>
        <p:nvSpPr>
          <p:cNvPr id="24" name="TextBox 23"/>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21"/>
                                        </p:tgtEl>
                                      </p:cBhvr>
                                    </p:animEffect>
                                    <p:set>
                                      <p:cBhvr>
                                        <p:cTn id="15" dur="1" fill="hold">
                                          <p:stCondLst>
                                            <p:cond delay="499"/>
                                          </p:stCondLst>
                                        </p:cTn>
                                        <p:tgtEl>
                                          <p:spTgt spid="2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par>
                                <p:cTn id="21" presetID="3" presetClass="entr" presetSubtype="1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linds(horizontal)">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blinds(horizontal)">
                                      <p:cBhvr>
                                        <p:cTn id="38" dur="500"/>
                                        <p:tgtEl>
                                          <p:spTgt spid="22"/>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blinds(horizontal)">
                                      <p:cBhvr>
                                        <p:cTn id="41" dur="500"/>
                                        <p:tgtEl>
                                          <p:spTgt spid="23"/>
                                        </p:tgtEl>
                                      </p:cBhvr>
                                    </p:animEffect>
                                  </p:childTnLst>
                                </p:cTn>
                              </p:par>
                              <p:par>
                                <p:cTn id="42" presetID="3" presetClass="entr" presetSubtype="1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linds(horizontal)">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nodeType="clickEffect">
                                  <p:stCondLst>
                                    <p:cond delay="0"/>
                                  </p:stCondLst>
                                  <p:childTnLst>
                                    <p:animEffect transition="out" filter="blinds(horizontal)">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blinds(horizontal)">
                                      <p:cBhvr>
                                        <p:cTn id="5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19" grpId="0"/>
      <p:bldP spid="22"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62" y="-71454"/>
            <a:ext cx="8229600" cy="1143000"/>
          </a:xfrm>
        </p:spPr>
        <p:txBody>
          <a:bodyPr>
            <a:normAutofit/>
          </a:bodyPr>
          <a:lstStyle/>
          <a:p>
            <a:pPr algn="l"/>
            <a:r>
              <a:rPr lang="en-GB" sz="4000" dirty="0" smtClean="0"/>
              <a:t>Rise of ISIS and Syria's civil war</a:t>
            </a:r>
            <a:endParaRPr lang="en-GB" sz="4000" dirty="0"/>
          </a:p>
        </p:txBody>
      </p:sp>
      <p:sp>
        <p:nvSpPr>
          <p:cNvPr id="17" name="Rectangle 16"/>
          <p:cNvSpPr/>
          <p:nvPr/>
        </p:nvSpPr>
        <p:spPr>
          <a:xfrm>
            <a:off x="0" y="771393"/>
            <a:ext cx="9144000" cy="800219"/>
          </a:xfrm>
          <a:prstGeom prst="rect">
            <a:avLst/>
          </a:prstGeom>
        </p:spPr>
        <p:txBody>
          <a:bodyPr wrap="square">
            <a:spAutoFit/>
          </a:bodyPr>
          <a:lstStyle/>
          <a:p>
            <a:r>
              <a:rPr lang="en-GB" sz="2300" dirty="0" smtClean="0"/>
              <a:t>January 2012: The creation of </a:t>
            </a:r>
            <a:r>
              <a:rPr lang="en-GB" sz="2300" dirty="0" err="1" smtClean="0"/>
              <a:t>Jabhat</a:t>
            </a:r>
            <a:r>
              <a:rPr lang="en-GB" sz="2300" dirty="0" smtClean="0"/>
              <a:t> al-</a:t>
            </a:r>
            <a:r>
              <a:rPr lang="en-GB" sz="2300" dirty="0" err="1" smtClean="0"/>
              <a:t>Nusra</a:t>
            </a:r>
            <a:r>
              <a:rPr lang="en-GB" sz="2300" dirty="0" smtClean="0"/>
              <a:t>- often attributed to Assad as initially released thousands of </a:t>
            </a:r>
            <a:r>
              <a:rPr lang="en-GB" sz="2300" dirty="0" err="1" smtClean="0"/>
              <a:t>sunni</a:t>
            </a:r>
            <a:r>
              <a:rPr lang="en-GB" sz="2300" dirty="0" smtClean="0"/>
              <a:t> extremists prisoners from jail.</a:t>
            </a:r>
          </a:p>
        </p:txBody>
      </p:sp>
      <p:sp>
        <p:nvSpPr>
          <p:cNvPr id="18" name="Rectangle 17"/>
          <p:cNvSpPr/>
          <p:nvPr/>
        </p:nvSpPr>
        <p:spPr>
          <a:xfrm>
            <a:off x="-32" y="3271723"/>
            <a:ext cx="9144032" cy="800219"/>
          </a:xfrm>
          <a:prstGeom prst="rect">
            <a:avLst/>
          </a:prstGeom>
        </p:spPr>
        <p:txBody>
          <a:bodyPr wrap="square">
            <a:spAutoFit/>
          </a:bodyPr>
          <a:lstStyle/>
          <a:p>
            <a:r>
              <a:rPr lang="en-GB" sz="2300" dirty="0" smtClean="0"/>
              <a:t>Mid- to late 2012: Hezbollah invades Syria, giving help to </a:t>
            </a:r>
            <a:r>
              <a:rPr lang="en-GB" sz="2300" dirty="0" err="1" smtClean="0"/>
              <a:t>syria</a:t>
            </a:r>
            <a:r>
              <a:rPr lang="en-GB" sz="2300" dirty="0" smtClean="0"/>
              <a:t> by fighting anti </a:t>
            </a:r>
            <a:r>
              <a:rPr lang="en-GB" sz="2300" dirty="0" err="1" smtClean="0"/>
              <a:t>assad</a:t>
            </a:r>
            <a:r>
              <a:rPr lang="en-GB" sz="2300" dirty="0" smtClean="0"/>
              <a:t> terrorists- a show of Iran's new role</a:t>
            </a:r>
            <a:endParaRPr lang="en-GB" sz="2300" dirty="0"/>
          </a:p>
        </p:txBody>
      </p:sp>
      <p:sp>
        <p:nvSpPr>
          <p:cNvPr id="19" name="Rectangle 18"/>
          <p:cNvSpPr/>
          <p:nvPr/>
        </p:nvSpPr>
        <p:spPr>
          <a:xfrm>
            <a:off x="-32" y="4197170"/>
            <a:ext cx="9144032" cy="446276"/>
          </a:xfrm>
          <a:prstGeom prst="rect">
            <a:avLst/>
          </a:prstGeom>
        </p:spPr>
        <p:txBody>
          <a:bodyPr wrap="square">
            <a:spAutoFit/>
          </a:bodyPr>
          <a:lstStyle/>
          <a:p>
            <a:r>
              <a:rPr lang="en-GB" sz="2300" dirty="0" smtClean="0"/>
              <a:t>March 2013: The Arab League endorses arming the rebels</a:t>
            </a:r>
            <a:endParaRPr lang="en-GB" sz="2300" dirty="0"/>
          </a:p>
        </p:txBody>
      </p:sp>
      <p:sp>
        <p:nvSpPr>
          <p:cNvPr id="20" name="Rectangle 19"/>
          <p:cNvSpPr/>
          <p:nvPr/>
        </p:nvSpPr>
        <p:spPr>
          <a:xfrm>
            <a:off x="-32" y="4786322"/>
            <a:ext cx="9144032" cy="446276"/>
          </a:xfrm>
          <a:prstGeom prst="rect">
            <a:avLst/>
          </a:prstGeom>
        </p:spPr>
        <p:txBody>
          <a:bodyPr wrap="square">
            <a:spAutoFit/>
          </a:bodyPr>
          <a:lstStyle/>
          <a:p>
            <a:r>
              <a:rPr lang="en-GB" sz="2300" dirty="0" smtClean="0"/>
              <a:t>April 2013: The birth of ISIS</a:t>
            </a:r>
            <a:endParaRPr lang="en-GB" sz="2300" dirty="0"/>
          </a:p>
        </p:txBody>
      </p:sp>
      <p:pic>
        <p:nvPicPr>
          <p:cNvPr id="2053" name="Picture 5" descr="D:\UPSC\Teaching\Middle East\jabhat al nusrah.jpg"/>
          <p:cNvPicPr>
            <a:picLocks noChangeAspect="1" noChangeArrowheads="1"/>
          </p:cNvPicPr>
          <p:nvPr/>
        </p:nvPicPr>
        <p:blipFill>
          <a:blip r:embed="rId2"/>
          <a:srcRect/>
          <a:stretch>
            <a:fillRect/>
          </a:stretch>
        </p:blipFill>
        <p:spPr bwMode="auto">
          <a:xfrm>
            <a:off x="4071934" y="1785926"/>
            <a:ext cx="4864865" cy="3240000"/>
          </a:xfrm>
          <a:prstGeom prst="rect">
            <a:avLst/>
          </a:prstGeom>
          <a:noFill/>
        </p:spPr>
      </p:pic>
      <p:pic>
        <p:nvPicPr>
          <p:cNvPr id="2054" name="Picture 6" descr="D:\UPSC\Teaching\Middle East\hezbollah.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015514" y="3828972"/>
            <a:ext cx="5128518" cy="3029052"/>
          </a:xfrm>
          <a:prstGeom prst="rect">
            <a:avLst/>
          </a:prstGeom>
          <a:noFill/>
        </p:spPr>
      </p:pic>
      <p:sp>
        <p:nvSpPr>
          <p:cNvPr id="27" name="Rectangle 26"/>
          <p:cNvSpPr/>
          <p:nvPr/>
        </p:nvSpPr>
        <p:spPr>
          <a:xfrm>
            <a:off x="0" y="1526433"/>
            <a:ext cx="9144000" cy="830997"/>
          </a:xfrm>
          <a:prstGeom prst="rect">
            <a:avLst/>
          </a:prstGeom>
        </p:spPr>
        <p:txBody>
          <a:bodyPr wrap="square">
            <a:spAutoFit/>
          </a:bodyPr>
          <a:lstStyle/>
          <a:p>
            <a:r>
              <a:rPr lang="en-GB" sz="2300" dirty="0" smtClean="0"/>
              <a:t>Assad hoped to unite the Syrian Christians &amp; </a:t>
            </a:r>
            <a:r>
              <a:rPr lang="en-GB" sz="2300" dirty="0" err="1" smtClean="0"/>
              <a:t>Alwaite</a:t>
            </a:r>
            <a:r>
              <a:rPr lang="en-GB" sz="2300" dirty="0" smtClean="0"/>
              <a:t> </a:t>
            </a:r>
            <a:r>
              <a:rPr lang="en-GB" sz="2300" dirty="0" err="1" smtClean="0"/>
              <a:t>Shia</a:t>
            </a:r>
            <a:r>
              <a:rPr lang="en-GB" sz="2300" dirty="0" smtClean="0"/>
              <a:t> Muslims to fight against Sunni extremists</a:t>
            </a:r>
            <a:endParaRPr lang="en-GB" sz="2300" dirty="0"/>
          </a:p>
        </p:txBody>
      </p:sp>
      <p:sp>
        <p:nvSpPr>
          <p:cNvPr id="28" name="Rectangle 27"/>
          <p:cNvSpPr/>
          <p:nvPr/>
        </p:nvSpPr>
        <p:spPr>
          <a:xfrm>
            <a:off x="32" y="2383689"/>
            <a:ext cx="9144000" cy="830997"/>
          </a:xfrm>
          <a:prstGeom prst="rect">
            <a:avLst/>
          </a:prstGeom>
        </p:spPr>
        <p:txBody>
          <a:bodyPr wrap="square">
            <a:spAutoFit/>
          </a:bodyPr>
          <a:lstStyle/>
          <a:p>
            <a:r>
              <a:rPr lang="en-GB" sz="2300" dirty="0" smtClean="0"/>
              <a:t>Currently </a:t>
            </a:r>
            <a:r>
              <a:rPr lang="en-GB" sz="2300" dirty="0" err="1" smtClean="0"/>
              <a:t>Jabhat</a:t>
            </a:r>
            <a:r>
              <a:rPr lang="en-GB" sz="2300" dirty="0" smtClean="0"/>
              <a:t> al-</a:t>
            </a:r>
            <a:r>
              <a:rPr lang="en-GB" sz="2300" dirty="0" err="1" smtClean="0"/>
              <a:t>Nusra</a:t>
            </a:r>
            <a:r>
              <a:rPr lang="en-GB" sz="2300" dirty="0" smtClean="0"/>
              <a:t> is fighting against IS &amp; also the regime for territorial control</a:t>
            </a:r>
            <a:endParaRPr lang="en-GB" sz="2300" dirty="0"/>
          </a:p>
        </p:txBody>
      </p:sp>
      <p:sp>
        <p:nvSpPr>
          <p:cNvPr id="29" name="TextBox 28"/>
          <p:cNvSpPr txBox="1"/>
          <p:nvPr/>
        </p:nvSpPr>
        <p:spPr>
          <a:xfrm>
            <a:off x="0" y="5241209"/>
            <a:ext cx="9144000" cy="830997"/>
          </a:xfrm>
          <a:prstGeom prst="rect">
            <a:avLst/>
          </a:prstGeom>
          <a:noFill/>
        </p:spPr>
        <p:txBody>
          <a:bodyPr wrap="square" rtlCol="0">
            <a:spAutoFit/>
          </a:bodyPr>
          <a:lstStyle/>
          <a:p>
            <a:r>
              <a:rPr lang="en-GB" sz="2300" dirty="0" smtClean="0"/>
              <a:t>What essentially started as anti regime movement has converted into sectarian, multilateral country supported </a:t>
            </a:r>
            <a:r>
              <a:rPr lang="en-GB" sz="2300" u="sng" dirty="0" err="1" smtClean="0"/>
              <a:t>hotpotch</a:t>
            </a:r>
            <a:endParaRPr lang="en-GB" sz="2300" u="sng" dirty="0"/>
          </a:p>
        </p:txBody>
      </p:sp>
      <p:pic>
        <p:nvPicPr>
          <p:cNvPr id="25" name="Picture 2" descr="D:\UPSC\Teaching\Middle East\Random\rise of isis.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500430" y="1000108"/>
            <a:ext cx="5643570" cy="4407912"/>
          </a:xfrm>
          <a:prstGeom prst="rect">
            <a:avLst/>
          </a:prstGeom>
          <a:noFill/>
        </p:spPr>
      </p:pic>
      <p:sp>
        <p:nvSpPr>
          <p:cNvPr id="30" name="TextBox 29"/>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nodeType="withEffect">
                                  <p:stCondLst>
                                    <p:cond delay="0"/>
                                  </p:stCondLst>
                                  <p:childTnLst>
                                    <p:set>
                                      <p:cBhvr>
                                        <p:cTn id="9" dur="1" fill="hold">
                                          <p:stCondLst>
                                            <p:cond delay="0"/>
                                          </p:stCondLst>
                                        </p:cTn>
                                        <p:tgtEl>
                                          <p:spTgt spid="2053"/>
                                        </p:tgtEl>
                                        <p:attrNameLst>
                                          <p:attrName>style.visibility</p:attrName>
                                        </p:attrNameLst>
                                      </p:cBhvr>
                                      <p:to>
                                        <p:strVal val="visible"/>
                                      </p:to>
                                    </p:set>
                                    <p:animEffect transition="in" filter="blinds(horizontal)">
                                      <p:cBhvr>
                                        <p:cTn id="10" dur="500"/>
                                        <p:tgtEl>
                                          <p:spTgt spid="205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2053"/>
                                        </p:tgtEl>
                                      </p:cBhvr>
                                    </p:animEffect>
                                    <p:set>
                                      <p:cBhvr>
                                        <p:cTn id="15" dur="1" fill="hold">
                                          <p:stCondLst>
                                            <p:cond delay="499"/>
                                          </p:stCondLst>
                                        </p:cTn>
                                        <p:tgtEl>
                                          <p:spTgt spid="205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blinds(horizontal)">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blinds(horizontal)">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linds(horizontal)">
                                      <p:cBhvr>
                                        <p:cTn id="30" dur="500"/>
                                        <p:tgtEl>
                                          <p:spTgt spid="18"/>
                                        </p:tgtEl>
                                      </p:cBhvr>
                                    </p:animEffect>
                                  </p:childTnLst>
                                </p:cTn>
                              </p:par>
                              <p:par>
                                <p:cTn id="31" presetID="3" presetClass="entr" presetSubtype="10" fill="hold" nodeType="withEffect">
                                  <p:stCondLst>
                                    <p:cond delay="0"/>
                                  </p:stCondLst>
                                  <p:childTnLst>
                                    <p:set>
                                      <p:cBhvr>
                                        <p:cTn id="32" dur="1" fill="hold">
                                          <p:stCondLst>
                                            <p:cond delay="0"/>
                                          </p:stCondLst>
                                        </p:cTn>
                                        <p:tgtEl>
                                          <p:spTgt spid="2054"/>
                                        </p:tgtEl>
                                        <p:attrNameLst>
                                          <p:attrName>style.visibility</p:attrName>
                                        </p:attrNameLst>
                                      </p:cBhvr>
                                      <p:to>
                                        <p:strVal val="visible"/>
                                      </p:to>
                                    </p:set>
                                    <p:animEffect transition="in" filter="blinds(horizontal)">
                                      <p:cBhvr>
                                        <p:cTn id="33" dur="500"/>
                                        <p:tgtEl>
                                          <p:spTgt spid="205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xit" presetSubtype="10" fill="hold" nodeType="clickEffect">
                                  <p:stCondLst>
                                    <p:cond delay="0"/>
                                  </p:stCondLst>
                                  <p:childTnLst>
                                    <p:animEffect transition="out" filter="blinds(horizontal)">
                                      <p:cBhvr>
                                        <p:cTn id="37" dur="500"/>
                                        <p:tgtEl>
                                          <p:spTgt spid="2054"/>
                                        </p:tgtEl>
                                      </p:cBhvr>
                                    </p:animEffect>
                                    <p:set>
                                      <p:cBhvr>
                                        <p:cTn id="38" dur="1" fill="hold">
                                          <p:stCondLst>
                                            <p:cond delay="499"/>
                                          </p:stCondLst>
                                        </p:cTn>
                                        <p:tgtEl>
                                          <p:spTgt spid="205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linds(horizontal)">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blinds(horizontal)">
                                      <p:cBhvr>
                                        <p:cTn id="48" dur="500"/>
                                        <p:tgtEl>
                                          <p:spTgt spid="20"/>
                                        </p:tgtEl>
                                      </p:cBhvr>
                                    </p:animEffect>
                                  </p:childTnLst>
                                </p:cTn>
                              </p:par>
                              <p:par>
                                <p:cTn id="49" presetID="3" presetClass="entr" presetSubtype="1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blinds(horizontal)">
                                      <p:cBhvr>
                                        <p:cTn id="51" dur="500"/>
                                        <p:tgtEl>
                                          <p:spTgt spid="25"/>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xit" presetSubtype="10" fill="hold" nodeType="clickEffect">
                                  <p:stCondLst>
                                    <p:cond delay="0"/>
                                  </p:stCondLst>
                                  <p:childTnLst>
                                    <p:animEffect transition="out" filter="blinds(horizontal)">
                                      <p:cBhvr>
                                        <p:cTn id="55" dur="500"/>
                                        <p:tgtEl>
                                          <p:spTgt spid="25"/>
                                        </p:tgtEl>
                                      </p:cBhvr>
                                    </p:animEffect>
                                    <p:set>
                                      <p:cBhvr>
                                        <p:cTn id="56" dur="1" fill="hold">
                                          <p:stCondLst>
                                            <p:cond delay="499"/>
                                          </p:stCondLst>
                                        </p:cTn>
                                        <p:tgtEl>
                                          <p:spTgt spid="2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blinds(horizontal)">
                                      <p:cBhvr>
                                        <p:cTn id="6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7" grpId="0"/>
      <p:bldP spid="28" grpId="0"/>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1999" y="2703466"/>
            <a:ext cx="9155999" cy="800219"/>
          </a:xfrm>
          <a:prstGeom prst="rect">
            <a:avLst/>
          </a:prstGeom>
          <a:noFill/>
        </p:spPr>
        <p:txBody>
          <a:bodyPr wrap="square" rtlCol="0">
            <a:spAutoFit/>
          </a:bodyPr>
          <a:lstStyle/>
          <a:p>
            <a:pPr>
              <a:buFont typeface="Arial" pitchFamily="34" charset="0"/>
              <a:buChar char="•"/>
            </a:pPr>
            <a:r>
              <a:rPr lang="en-GB" sz="2300" dirty="0" smtClean="0"/>
              <a:t>US war on terror reduced al Qaeda to a weak force due to constant bombing, whereas ISIS areas still considered a safe sanctuary</a:t>
            </a:r>
            <a:endParaRPr lang="en-GB" sz="2300" dirty="0"/>
          </a:p>
        </p:txBody>
      </p:sp>
      <p:sp>
        <p:nvSpPr>
          <p:cNvPr id="2" name="Title 1"/>
          <p:cNvSpPr>
            <a:spLocks noGrp="1"/>
          </p:cNvSpPr>
          <p:nvPr>
            <p:ph type="title"/>
          </p:nvPr>
        </p:nvSpPr>
        <p:spPr>
          <a:xfrm>
            <a:off x="-32" y="-285776"/>
            <a:ext cx="8229600" cy="1143000"/>
          </a:xfrm>
        </p:spPr>
        <p:txBody>
          <a:bodyPr>
            <a:normAutofit/>
          </a:bodyPr>
          <a:lstStyle/>
          <a:p>
            <a:pPr algn="l"/>
            <a:r>
              <a:rPr lang="en-GB" sz="4000" dirty="0" smtClean="0"/>
              <a:t>Reasons for rise of ISIS</a:t>
            </a:r>
            <a:endParaRPr lang="en-GB" sz="4000" dirty="0"/>
          </a:p>
        </p:txBody>
      </p:sp>
      <p:sp>
        <p:nvSpPr>
          <p:cNvPr id="8" name="TextBox 7"/>
          <p:cNvSpPr txBox="1"/>
          <p:nvPr/>
        </p:nvSpPr>
        <p:spPr>
          <a:xfrm>
            <a:off x="0" y="699955"/>
            <a:ext cx="9144000" cy="800219"/>
          </a:xfrm>
          <a:prstGeom prst="rect">
            <a:avLst/>
          </a:prstGeom>
          <a:noFill/>
        </p:spPr>
        <p:txBody>
          <a:bodyPr wrap="square" rtlCol="0">
            <a:spAutoFit/>
          </a:bodyPr>
          <a:lstStyle/>
          <a:p>
            <a:pPr>
              <a:buFont typeface="Arial" pitchFamily="34" charset="0"/>
              <a:buChar char="•"/>
            </a:pPr>
            <a:r>
              <a:rPr lang="en-GB" sz="2300" dirty="0" smtClean="0"/>
              <a:t>Role of </a:t>
            </a:r>
            <a:r>
              <a:rPr lang="en-GB" sz="2300" dirty="0" err="1" smtClean="0"/>
              <a:t>Maliki</a:t>
            </a:r>
            <a:r>
              <a:rPr lang="en-GB" sz="2300" dirty="0" smtClean="0"/>
              <a:t> government, Civil war in Iraq ( </a:t>
            </a:r>
            <a:r>
              <a:rPr lang="en-GB" sz="2300" dirty="0" err="1" smtClean="0"/>
              <a:t>Shia</a:t>
            </a:r>
            <a:r>
              <a:rPr lang="en-GB" sz="2300" dirty="0" smtClean="0"/>
              <a:t>, Sunni) and Civil war in Syria</a:t>
            </a:r>
            <a:endParaRPr lang="en-GB" sz="2300" dirty="0"/>
          </a:p>
        </p:txBody>
      </p:sp>
      <p:sp>
        <p:nvSpPr>
          <p:cNvPr id="9" name="TextBox 8"/>
          <p:cNvSpPr txBox="1"/>
          <p:nvPr/>
        </p:nvSpPr>
        <p:spPr>
          <a:xfrm>
            <a:off x="-32" y="1625402"/>
            <a:ext cx="6867586" cy="446276"/>
          </a:xfrm>
          <a:prstGeom prst="rect">
            <a:avLst/>
          </a:prstGeom>
          <a:noFill/>
        </p:spPr>
        <p:txBody>
          <a:bodyPr wrap="none" rtlCol="0">
            <a:spAutoFit/>
          </a:bodyPr>
          <a:lstStyle/>
          <a:p>
            <a:pPr>
              <a:buFont typeface="Arial" pitchFamily="34" charset="0"/>
              <a:buChar char="•"/>
            </a:pPr>
            <a:r>
              <a:rPr lang="en-GB" sz="2300" dirty="0" smtClean="0"/>
              <a:t>Withdrawal of western troops from Iraq in 2009</a:t>
            </a:r>
            <a:endParaRPr lang="en-GB" sz="2300" dirty="0"/>
          </a:p>
        </p:txBody>
      </p:sp>
      <p:pic>
        <p:nvPicPr>
          <p:cNvPr id="3074" name="Picture 2" descr="D:\UPSC\Teaching\Middle East\Random\us withdrawal.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94266" y="3409330"/>
            <a:ext cx="3617878" cy="2520000"/>
          </a:xfrm>
          <a:prstGeom prst="rect">
            <a:avLst/>
          </a:prstGeom>
          <a:noFill/>
        </p:spPr>
      </p:pic>
      <p:pic>
        <p:nvPicPr>
          <p:cNvPr id="3075" name="Picture 3" descr="D:\UPSC\Teaching\Middle East\Random\iraq handover.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66232" y="3389660"/>
            <a:ext cx="3591982" cy="2520000"/>
          </a:xfrm>
          <a:prstGeom prst="rect">
            <a:avLst/>
          </a:prstGeom>
          <a:noFill/>
        </p:spPr>
      </p:pic>
      <p:pic>
        <p:nvPicPr>
          <p:cNvPr id="3076" name="Picture 4" descr="D:\UPSC\Teaching\Middle East\Random\bin laden.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214942" y="2355200"/>
            <a:ext cx="3771447" cy="3788444"/>
          </a:xfrm>
          <a:prstGeom prst="rect">
            <a:avLst/>
          </a:prstGeom>
          <a:noFill/>
        </p:spPr>
      </p:pic>
      <p:sp>
        <p:nvSpPr>
          <p:cNvPr id="11" name="TextBox 10"/>
          <p:cNvSpPr txBox="1"/>
          <p:nvPr/>
        </p:nvSpPr>
        <p:spPr>
          <a:xfrm>
            <a:off x="-32" y="2196906"/>
            <a:ext cx="4164923" cy="446276"/>
          </a:xfrm>
          <a:prstGeom prst="rect">
            <a:avLst/>
          </a:prstGeom>
          <a:noFill/>
        </p:spPr>
        <p:txBody>
          <a:bodyPr wrap="none" rtlCol="0">
            <a:spAutoFit/>
          </a:bodyPr>
          <a:lstStyle/>
          <a:p>
            <a:pPr>
              <a:buFont typeface="Arial" pitchFamily="34" charset="0"/>
              <a:buChar char="•"/>
            </a:pPr>
            <a:r>
              <a:rPr lang="en-GB" sz="2300" dirty="0" smtClean="0"/>
              <a:t>Death of Osama Bin Laden</a:t>
            </a:r>
            <a:endParaRPr lang="en-GB" sz="2300" dirty="0"/>
          </a:p>
        </p:txBody>
      </p:sp>
      <p:pic>
        <p:nvPicPr>
          <p:cNvPr id="3077" name="Picture 5" descr="D:\UPSC\Teaching\Middle East\Random\Venn-Diagram.jpg"/>
          <p:cNvPicPr>
            <a:picLocks noChangeAspect="1" noChangeArrowheads="1"/>
          </p:cNvPicPr>
          <p:nvPr/>
        </p:nvPicPr>
        <p:blipFill>
          <a:blip r:embed="rId5"/>
          <a:srcRect/>
          <a:stretch>
            <a:fillRect/>
          </a:stretch>
        </p:blipFill>
        <p:spPr bwMode="auto">
          <a:xfrm>
            <a:off x="785786" y="785794"/>
            <a:ext cx="7072362" cy="4950653"/>
          </a:xfrm>
          <a:prstGeom prst="rect">
            <a:avLst/>
          </a:prstGeom>
          <a:noFill/>
        </p:spPr>
      </p:pic>
      <p:sp>
        <p:nvSpPr>
          <p:cNvPr id="13" name="TextBox 12"/>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blinds(horizontal)">
                                      <p:cBhvr>
                                        <p:cTn id="15" dur="500"/>
                                        <p:tgtEl>
                                          <p:spTgt spid="3074"/>
                                        </p:tgtEl>
                                      </p:cBhvr>
                                    </p:animEffect>
                                  </p:childTnLst>
                                </p:cTn>
                              </p:par>
                              <p:par>
                                <p:cTn id="16" presetID="3" presetClass="entr" presetSubtype="10" fill="hold" nodeType="withEffect">
                                  <p:stCondLst>
                                    <p:cond delay="0"/>
                                  </p:stCondLst>
                                  <p:childTnLst>
                                    <p:set>
                                      <p:cBhvr>
                                        <p:cTn id="17" dur="1" fill="hold">
                                          <p:stCondLst>
                                            <p:cond delay="0"/>
                                          </p:stCondLst>
                                        </p:cTn>
                                        <p:tgtEl>
                                          <p:spTgt spid="3075"/>
                                        </p:tgtEl>
                                        <p:attrNameLst>
                                          <p:attrName>style.visibility</p:attrName>
                                        </p:attrNameLst>
                                      </p:cBhvr>
                                      <p:to>
                                        <p:strVal val="visible"/>
                                      </p:to>
                                    </p:set>
                                    <p:animEffect transition="in" filter="blinds(horizontal)">
                                      <p:cBhvr>
                                        <p:cTn id="18" dur="500"/>
                                        <p:tgtEl>
                                          <p:spTgt spid="307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nodeType="clickEffect">
                                  <p:stCondLst>
                                    <p:cond delay="0"/>
                                  </p:stCondLst>
                                  <p:childTnLst>
                                    <p:animEffect transition="out" filter="blinds(horizontal)">
                                      <p:cBhvr>
                                        <p:cTn id="22" dur="500"/>
                                        <p:tgtEl>
                                          <p:spTgt spid="3074"/>
                                        </p:tgtEl>
                                      </p:cBhvr>
                                    </p:animEffect>
                                    <p:set>
                                      <p:cBhvr>
                                        <p:cTn id="23" dur="1" fill="hold">
                                          <p:stCondLst>
                                            <p:cond delay="499"/>
                                          </p:stCondLst>
                                        </p:cTn>
                                        <p:tgtEl>
                                          <p:spTgt spid="3074"/>
                                        </p:tgtEl>
                                        <p:attrNameLst>
                                          <p:attrName>style.visibility</p:attrName>
                                        </p:attrNameLst>
                                      </p:cBhvr>
                                      <p:to>
                                        <p:strVal val="hidden"/>
                                      </p:to>
                                    </p:set>
                                  </p:childTnLst>
                                </p:cTn>
                              </p:par>
                              <p:par>
                                <p:cTn id="24" presetID="3" presetClass="exit" presetSubtype="10" fill="hold" nodeType="withEffect">
                                  <p:stCondLst>
                                    <p:cond delay="0"/>
                                  </p:stCondLst>
                                  <p:childTnLst>
                                    <p:animEffect transition="out" filter="blinds(horizontal)">
                                      <p:cBhvr>
                                        <p:cTn id="25" dur="500"/>
                                        <p:tgtEl>
                                          <p:spTgt spid="3075"/>
                                        </p:tgtEl>
                                      </p:cBhvr>
                                    </p:animEffect>
                                    <p:set>
                                      <p:cBhvr>
                                        <p:cTn id="26" dur="1" fill="hold">
                                          <p:stCondLst>
                                            <p:cond delay="499"/>
                                          </p:stCondLst>
                                        </p:cTn>
                                        <p:tgtEl>
                                          <p:spTgt spid="307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linds(horizontal)">
                                      <p:cBhvr>
                                        <p:cTn id="31" dur="500"/>
                                        <p:tgtEl>
                                          <p:spTgt spid="11"/>
                                        </p:tgtEl>
                                      </p:cBhvr>
                                    </p:animEffect>
                                  </p:childTnLst>
                                </p:cTn>
                              </p:par>
                              <p:par>
                                <p:cTn id="32" presetID="3" presetClass="entr" presetSubtype="10" fill="hold" nodeType="withEffect">
                                  <p:stCondLst>
                                    <p:cond delay="0"/>
                                  </p:stCondLst>
                                  <p:childTnLst>
                                    <p:set>
                                      <p:cBhvr>
                                        <p:cTn id="33" dur="1" fill="hold">
                                          <p:stCondLst>
                                            <p:cond delay="0"/>
                                          </p:stCondLst>
                                        </p:cTn>
                                        <p:tgtEl>
                                          <p:spTgt spid="3076"/>
                                        </p:tgtEl>
                                        <p:attrNameLst>
                                          <p:attrName>style.visibility</p:attrName>
                                        </p:attrNameLst>
                                      </p:cBhvr>
                                      <p:to>
                                        <p:strVal val="visible"/>
                                      </p:to>
                                    </p:set>
                                    <p:animEffect transition="in" filter="blinds(horizontal)">
                                      <p:cBhvr>
                                        <p:cTn id="34" dur="500"/>
                                        <p:tgtEl>
                                          <p:spTgt spid="307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xit" presetSubtype="10" fill="hold" nodeType="clickEffect">
                                  <p:stCondLst>
                                    <p:cond delay="0"/>
                                  </p:stCondLst>
                                  <p:childTnLst>
                                    <p:animEffect transition="out" filter="blinds(horizontal)">
                                      <p:cBhvr>
                                        <p:cTn id="38" dur="500"/>
                                        <p:tgtEl>
                                          <p:spTgt spid="3076"/>
                                        </p:tgtEl>
                                      </p:cBhvr>
                                    </p:animEffect>
                                    <p:set>
                                      <p:cBhvr>
                                        <p:cTn id="39" dur="1" fill="hold">
                                          <p:stCondLst>
                                            <p:cond delay="499"/>
                                          </p:stCondLst>
                                        </p:cTn>
                                        <p:tgtEl>
                                          <p:spTgt spid="307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blinds(horizontal)">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3077"/>
                                        </p:tgtEl>
                                        <p:attrNameLst>
                                          <p:attrName>style.visibility</p:attrName>
                                        </p:attrNameLst>
                                      </p:cBhvr>
                                      <p:to>
                                        <p:strVal val="visible"/>
                                      </p:to>
                                    </p:set>
                                    <p:animEffect transition="in" filter="blinds(horizontal)">
                                      <p:cBhvr>
                                        <p:cTn id="49" dur="500"/>
                                        <p:tgtEl>
                                          <p:spTgt spid="3077"/>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xit" presetSubtype="10" fill="hold" nodeType="clickEffect">
                                  <p:stCondLst>
                                    <p:cond delay="0"/>
                                  </p:stCondLst>
                                  <p:childTnLst>
                                    <p:animEffect transition="out" filter="blinds(horizontal)">
                                      <p:cBhvr>
                                        <p:cTn id="53" dur="500"/>
                                        <p:tgtEl>
                                          <p:spTgt spid="3077"/>
                                        </p:tgtEl>
                                      </p:cBhvr>
                                    </p:animEffect>
                                    <p:set>
                                      <p:cBhvr>
                                        <p:cTn id="54" dur="1" fill="hold">
                                          <p:stCondLst>
                                            <p:cond delay="499"/>
                                          </p:stCondLst>
                                        </p:cTn>
                                        <p:tgtEl>
                                          <p:spTgt spid="30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p:bldP spid="9"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0"/>
            <a:ext cx="8686800" cy="857224"/>
          </a:xfrm>
        </p:spPr>
        <p:txBody>
          <a:bodyPr>
            <a:normAutofit/>
          </a:bodyPr>
          <a:lstStyle/>
          <a:p>
            <a:pPr algn="l"/>
            <a:r>
              <a:rPr lang="en-GB" sz="4000" dirty="0" smtClean="0"/>
              <a:t>Reasons for rise of ISIS</a:t>
            </a:r>
            <a:endParaRPr lang="en-GB" sz="4000" dirty="0"/>
          </a:p>
        </p:txBody>
      </p:sp>
      <p:sp>
        <p:nvSpPr>
          <p:cNvPr id="15" name="TextBox 14"/>
          <p:cNvSpPr txBox="1"/>
          <p:nvPr/>
        </p:nvSpPr>
        <p:spPr>
          <a:xfrm>
            <a:off x="-32" y="4632292"/>
            <a:ext cx="9072594" cy="1154162"/>
          </a:xfrm>
          <a:prstGeom prst="rect">
            <a:avLst/>
          </a:prstGeom>
          <a:noFill/>
        </p:spPr>
        <p:txBody>
          <a:bodyPr wrap="square" rtlCol="0">
            <a:spAutoFit/>
          </a:bodyPr>
          <a:lstStyle/>
          <a:p>
            <a:pPr>
              <a:buFont typeface="Arial" pitchFamily="34" charset="0"/>
              <a:buChar char="•"/>
            </a:pPr>
            <a:r>
              <a:rPr lang="en-GB" sz="2300" dirty="0" smtClean="0"/>
              <a:t>Best funded terror group in the world </a:t>
            </a:r>
            <a:r>
              <a:rPr lang="en-GB" sz="2300" b="1" dirty="0" smtClean="0"/>
              <a:t>$2bn collected annually </a:t>
            </a:r>
            <a:r>
              <a:rPr lang="en-GB" sz="2300" dirty="0" smtClean="0"/>
              <a:t>from kidnapping, oil selling in black market and funding from Arab countries </a:t>
            </a:r>
            <a:endParaRPr lang="en-GB" sz="2300" dirty="0"/>
          </a:p>
        </p:txBody>
      </p:sp>
      <p:pic>
        <p:nvPicPr>
          <p:cNvPr id="3079" name="Picture 7" descr="D:\UPSC\Teaching\Middle East\Random\terror.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14282" y="4052272"/>
            <a:ext cx="4480000" cy="2520000"/>
          </a:xfrm>
          <a:prstGeom prst="rect">
            <a:avLst/>
          </a:prstGeom>
          <a:noFill/>
        </p:spPr>
      </p:pic>
      <p:sp>
        <p:nvSpPr>
          <p:cNvPr id="11" name="TextBox 10"/>
          <p:cNvSpPr txBox="1"/>
          <p:nvPr/>
        </p:nvSpPr>
        <p:spPr>
          <a:xfrm>
            <a:off x="-32" y="2563837"/>
            <a:ext cx="9144032" cy="1508105"/>
          </a:xfrm>
          <a:prstGeom prst="rect">
            <a:avLst/>
          </a:prstGeom>
          <a:noFill/>
        </p:spPr>
        <p:txBody>
          <a:bodyPr wrap="square" rtlCol="0">
            <a:spAutoFit/>
          </a:bodyPr>
          <a:lstStyle/>
          <a:p>
            <a:pPr>
              <a:buFont typeface="Arial" pitchFamily="34" charset="0"/>
              <a:buChar char="•"/>
            </a:pPr>
            <a:r>
              <a:rPr lang="en-GB" sz="2300" dirty="0" smtClean="0"/>
              <a:t>This provides stability to war torn region and people without any political affiliation are tactically accepting IS Besides, </a:t>
            </a:r>
            <a:r>
              <a:rPr lang="en-GB" sz="2300" b="1" dirty="0" smtClean="0"/>
              <a:t>Use of Indiscriminate Violence </a:t>
            </a:r>
            <a:r>
              <a:rPr lang="en-GB" sz="2300" dirty="0" smtClean="0"/>
              <a:t>Taxing rich people (</a:t>
            </a:r>
            <a:r>
              <a:rPr lang="en-GB" sz="2300" dirty="0" err="1" smtClean="0"/>
              <a:t>Zakat</a:t>
            </a:r>
            <a:r>
              <a:rPr lang="en-GB" sz="2300" dirty="0" smtClean="0"/>
              <a:t>) and non </a:t>
            </a:r>
            <a:r>
              <a:rPr lang="en-GB" sz="2300" dirty="0" err="1" smtClean="0"/>
              <a:t>muslims</a:t>
            </a:r>
            <a:r>
              <a:rPr lang="en-GB" sz="2300" dirty="0" smtClean="0"/>
              <a:t> (</a:t>
            </a:r>
            <a:r>
              <a:rPr lang="en-GB" sz="2300" dirty="0" err="1" smtClean="0"/>
              <a:t>zaziya</a:t>
            </a:r>
            <a:r>
              <a:rPr lang="en-GB" sz="2300" dirty="0" smtClean="0"/>
              <a:t>) , Imposition of </a:t>
            </a:r>
            <a:r>
              <a:rPr lang="en-GB" sz="2300" dirty="0" err="1" smtClean="0"/>
              <a:t>Shariat</a:t>
            </a:r>
            <a:r>
              <a:rPr lang="en-GB" sz="2300" dirty="0" smtClean="0"/>
              <a:t> law</a:t>
            </a:r>
            <a:endParaRPr lang="en-GB" sz="2300" dirty="0"/>
          </a:p>
        </p:txBody>
      </p:sp>
      <p:sp>
        <p:nvSpPr>
          <p:cNvPr id="12" name="TextBox 11"/>
          <p:cNvSpPr txBox="1"/>
          <p:nvPr/>
        </p:nvSpPr>
        <p:spPr>
          <a:xfrm>
            <a:off x="-32" y="714356"/>
            <a:ext cx="9215470" cy="1508105"/>
          </a:xfrm>
          <a:prstGeom prst="rect">
            <a:avLst/>
          </a:prstGeom>
          <a:noFill/>
        </p:spPr>
        <p:txBody>
          <a:bodyPr wrap="square" rtlCol="0">
            <a:spAutoFit/>
          </a:bodyPr>
          <a:lstStyle/>
          <a:p>
            <a:pPr>
              <a:buFont typeface="Arial" pitchFamily="34" charset="0"/>
              <a:buChar char="•"/>
            </a:pPr>
            <a:r>
              <a:rPr lang="en-GB" sz="2300" dirty="0" smtClean="0"/>
              <a:t>Unlike al Qaeda which doesn't wants a state, they only target  whereas ISIS has established a caliphate with proper state </a:t>
            </a:r>
            <a:r>
              <a:rPr lang="en-GB" sz="2300" dirty="0" err="1" smtClean="0"/>
              <a:t>Raqqa</a:t>
            </a:r>
            <a:r>
              <a:rPr lang="en-GB" sz="2300" dirty="0" smtClean="0"/>
              <a:t> (Syria)- Capital of IS </a:t>
            </a:r>
            <a:r>
              <a:rPr lang="en-GB" sz="2300" b="1" dirty="0" smtClean="0"/>
              <a:t>Proper State </a:t>
            </a:r>
            <a:r>
              <a:rPr lang="en-GB" sz="2300" dirty="0" smtClean="0"/>
              <a:t>Administration, Electricity, Schools, Courts etc.</a:t>
            </a:r>
          </a:p>
        </p:txBody>
      </p:sp>
      <p:pic>
        <p:nvPicPr>
          <p:cNvPr id="16" name="Picture 6" descr="D:\UPSC\Teaching\Middle East\Random\ISIS Raqqa HQ.jpg"/>
          <p:cNvPicPr>
            <a:picLocks noChangeAspect="1" noChangeArrowheads="1"/>
          </p:cNvPicPr>
          <p:nvPr/>
        </p:nvPicPr>
        <p:blipFill>
          <a:blip r:embed="rId3"/>
          <a:srcRect/>
          <a:stretch>
            <a:fillRect/>
          </a:stretch>
        </p:blipFill>
        <p:spPr bwMode="auto">
          <a:xfrm>
            <a:off x="2738566" y="2500306"/>
            <a:ext cx="6476904" cy="3643934"/>
          </a:xfrm>
          <a:prstGeom prst="rect">
            <a:avLst/>
          </a:prstGeom>
          <a:noFill/>
        </p:spPr>
      </p:pic>
      <p:pic>
        <p:nvPicPr>
          <p:cNvPr id="3080" name="Picture 8" descr="D:\UPSC\Teaching\Middle East\Random\isis-income-breakdown.jpg"/>
          <p:cNvPicPr>
            <a:picLocks noChangeAspect="1" noChangeArrowheads="1"/>
          </p:cNvPicPr>
          <p:nvPr/>
        </p:nvPicPr>
        <p:blipFill>
          <a:blip r:embed="rId4"/>
          <a:srcRect/>
          <a:stretch>
            <a:fillRect/>
          </a:stretch>
        </p:blipFill>
        <p:spPr bwMode="auto">
          <a:xfrm>
            <a:off x="1714480" y="642918"/>
            <a:ext cx="6001794" cy="5572164"/>
          </a:xfrm>
          <a:prstGeom prst="rect">
            <a:avLst/>
          </a:prstGeom>
          <a:noFill/>
        </p:spPr>
      </p:pic>
      <p:pic>
        <p:nvPicPr>
          <p:cNvPr id="3081" name="Picture 9" descr="D:\UPSC\Teaching\Middle East\Random\isisfinance-sourceupdate-1260x650.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 y="714356"/>
            <a:ext cx="9144000" cy="4717143"/>
          </a:xfrm>
          <a:prstGeom prst="rect">
            <a:avLst/>
          </a:prstGeom>
          <a:noFill/>
        </p:spPr>
      </p:pic>
      <p:sp>
        <p:nvSpPr>
          <p:cNvPr id="13" name="TextBox 12"/>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079"/>
                                        </p:tgtEl>
                                        <p:attrNameLst>
                                          <p:attrName>style.visibility</p:attrName>
                                        </p:attrNameLst>
                                      </p:cBhvr>
                                      <p:to>
                                        <p:strVal val="visible"/>
                                      </p:to>
                                    </p:set>
                                    <p:animEffect transition="in" filter="blinds(horizontal)">
                                      <p:cBhvr>
                                        <p:cTn id="25" dur="500"/>
                                        <p:tgtEl>
                                          <p:spTgt spid="307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nodeType="clickEffect">
                                  <p:stCondLst>
                                    <p:cond delay="0"/>
                                  </p:stCondLst>
                                  <p:childTnLst>
                                    <p:animEffect transition="out" filter="blinds(horizontal)">
                                      <p:cBhvr>
                                        <p:cTn id="29" dur="500"/>
                                        <p:tgtEl>
                                          <p:spTgt spid="3079"/>
                                        </p:tgtEl>
                                      </p:cBhvr>
                                    </p:animEffect>
                                    <p:set>
                                      <p:cBhvr>
                                        <p:cTn id="30" dur="1" fill="hold">
                                          <p:stCondLst>
                                            <p:cond delay="499"/>
                                          </p:stCondLst>
                                        </p:cTn>
                                        <p:tgtEl>
                                          <p:spTgt spid="307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linds(horizontal)">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080"/>
                                        </p:tgtEl>
                                        <p:attrNameLst>
                                          <p:attrName>style.visibility</p:attrName>
                                        </p:attrNameLst>
                                      </p:cBhvr>
                                      <p:to>
                                        <p:strVal val="visible"/>
                                      </p:to>
                                    </p:set>
                                    <p:animEffect transition="in" filter="blinds(horizontal)">
                                      <p:cBhvr>
                                        <p:cTn id="40" dur="500"/>
                                        <p:tgtEl>
                                          <p:spTgt spid="308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081"/>
                                        </p:tgtEl>
                                        <p:attrNameLst>
                                          <p:attrName>style.visibility</p:attrName>
                                        </p:attrNameLst>
                                      </p:cBhvr>
                                      <p:to>
                                        <p:strVal val="visible"/>
                                      </p:to>
                                    </p:set>
                                    <p:animEffect transition="in" filter="blinds(horizontal)">
                                      <p:cBhvr>
                                        <p:cTn id="45" dur="500"/>
                                        <p:tgtEl>
                                          <p:spTgt spid="30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62" y="-285776"/>
            <a:ext cx="8229600" cy="1143000"/>
          </a:xfrm>
        </p:spPr>
        <p:txBody>
          <a:bodyPr>
            <a:normAutofit/>
          </a:bodyPr>
          <a:lstStyle/>
          <a:p>
            <a:pPr algn="l"/>
            <a:r>
              <a:rPr lang="en-GB" sz="4000" dirty="0" smtClean="0"/>
              <a:t>ISIS organisational Set up</a:t>
            </a:r>
            <a:endParaRPr lang="en-GB" sz="4000" dirty="0"/>
          </a:p>
        </p:txBody>
      </p:sp>
      <p:pic>
        <p:nvPicPr>
          <p:cNvPr id="34818" name="Picture 2" descr="http://i2.cdn.turner.com/cnn/dam/assets/140918111630-isis-hierarchy-chart-2-story-top.jpg"/>
          <p:cNvPicPr>
            <a:picLocks noChangeAspect="1" noChangeArrowheads="1"/>
          </p:cNvPicPr>
          <p:nvPr/>
        </p:nvPicPr>
        <p:blipFill>
          <a:blip r:embed="rId2"/>
          <a:srcRect/>
          <a:stretch>
            <a:fillRect/>
          </a:stretch>
        </p:blipFill>
        <p:spPr bwMode="auto">
          <a:xfrm>
            <a:off x="301638" y="642918"/>
            <a:ext cx="8485204" cy="4772928"/>
          </a:xfrm>
          <a:prstGeom prst="rect">
            <a:avLst/>
          </a:prstGeom>
          <a:noFill/>
        </p:spPr>
      </p:pic>
      <p:sp>
        <p:nvSpPr>
          <p:cNvPr id="4" name="Rectangle 3"/>
          <p:cNvSpPr/>
          <p:nvPr/>
        </p:nvSpPr>
        <p:spPr>
          <a:xfrm>
            <a:off x="0" y="5572140"/>
            <a:ext cx="9286908" cy="446276"/>
          </a:xfrm>
          <a:prstGeom prst="rect">
            <a:avLst/>
          </a:prstGeom>
        </p:spPr>
        <p:txBody>
          <a:bodyPr wrap="square">
            <a:spAutoFit/>
          </a:bodyPr>
          <a:lstStyle/>
          <a:p>
            <a:r>
              <a:rPr lang="en-GB" sz="2300" dirty="0" smtClean="0"/>
              <a:t>Many of its leaders are former officers from Saddam Hussein’s army</a:t>
            </a:r>
            <a:endParaRPr lang="en-GB" sz="2300" dirty="0"/>
          </a:p>
        </p:txBody>
      </p:sp>
      <p:pic>
        <p:nvPicPr>
          <p:cNvPr id="5122" name="Picture 2" descr="D:\UPSC\Teaching\Middle East\Random\flowchart.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500042"/>
            <a:ext cx="9144000" cy="5143500"/>
          </a:xfrm>
          <a:prstGeom prst="rect">
            <a:avLst/>
          </a:prstGeom>
          <a:noFill/>
        </p:spPr>
      </p:pic>
      <p:sp>
        <p:nvSpPr>
          <p:cNvPr id="7" name="TextBox 6"/>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blinds(horizontal)">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5122"/>
                                        </p:tgtEl>
                                      </p:cBhvr>
                                    </p:animEffect>
                                    <p:set>
                                      <p:cBhvr>
                                        <p:cTn id="12" dur="1" fill="hold">
                                          <p:stCondLst>
                                            <p:cond delay="499"/>
                                          </p:stCondLst>
                                        </p:cTn>
                                        <p:tgtEl>
                                          <p:spTgt spid="51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4818"/>
                                        </p:tgtEl>
                                        <p:attrNameLst>
                                          <p:attrName>style.visibility</p:attrName>
                                        </p:attrNameLst>
                                      </p:cBhvr>
                                      <p:to>
                                        <p:strVal val="visible"/>
                                      </p:to>
                                    </p:set>
                                    <p:animEffect transition="in" filter="blinds(horizontal)">
                                      <p:cBhvr>
                                        <p:cTn id="17" dur="500"/>
                                        <p:tgtEl>
                                          <p:spTgt spid="34818"/>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62" y="-357214"/>
            <a:ext cx="8229600" cy="1143000"/>
          </a:xfrm>
        </p:spPr>
        <p:txBody>
          <a:bodyPr>
            <a:normAutofit/>
          </a:bodyPr>
          <a:lstStyle/>
          <a:p>
            <a:pPr algn="l"/>
            <a:r>
              <a:rPr lang="en-GB" sz="4000" dirty="0" smtClean="0"/>
              <a:t>History</a:t>
            </a:r>
            <a:endParaRPr lang="en-GB" sz="4000" dirty="0"/>
          </a:p>
        </p:txBody>
      </p:sp>
      <p:pic>
        <p:nvPicPr>
          <p:cNvPr id="1026" name="Picture 2" descr="D:\UPSC\Teaching\Middle East\fertile_crescent_textbook.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14282" y="571480"/>
            <a:ext cx="4429097" cy="4429156"/>
          </a:xfrm>
          <a:prstGeom prst="rect">
            <a:avLst/>
          </a:prstGeom>
          <a:noFill/>
        </p:spPr>
      </p:pic>
      <p:pic>
        <p:nvPicPr>
          <p:cNvPr id="1027" name="Picture 3" descr="D:\UPSC\Teaching\Middle East\spread_of_religions_new_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62033" y="2357430"/>
            <a:ext cx="5367685" cy="4320000"/>
          </a:xfrm>
          <a:prstGeom prst="rect">
            <a:avLst/>
          </a:prstGeom>
          <a:noFill/>
        </p:spPr>
      </p:pic>
      <p:sp>
        <p:nvSpPr>
          <p:cNvPr id="5" name="Rectangle 4"/>
          <p:cNvSpPr/>
          <p:nvPr/>
        </p:nvSpPr>
        <p:spPr>
          <a:xfrm>
            <a:off x="4643438" y="357166"/>
            <a:ext cx="4500562" cy="800219"/>
          </a:xfrm>
          <a:prstGeom prst="rect">
            <a:avLst/>
          </a:prstGeom>
        </p:spPr>
        <p:txBody>
          <a:bodyPr wrap="square">
            <a:spAutoFit/>
          </a:bodyPr>
          <a:lstStyle/>
          <a:p>
            <a:pPr fontAlgn="base"/>
            <a:r>
              <a:rPr lang="en-GB" sz="2300" b="1" dirty="0"/>
              <a:t>F</a:t>
            </a:r>
            <a:r>
              <a:rPr lang="en-GB" sz="2300" b="1" dirty="0" smtClean="0"/>
              <a:t>ertile </a:t>
            </a:r>
            <a:r>
              <a:rPr lang="en-GB" sz="2300" b="1" dirty="0"/>
              <a:t>crescent, the cradle of civilization</a:t>
            </a:r>
          </a:p>
        </p:txBody>
      </p:sp>
      <p:sp>
        <p:nvSpPr>
          <p:cNvPr id="6" name="Rectangle 5"/>
          <p:cNvSpPr/>
          <p:nvPr/>
        </p:nvSpPr>
        <p:spPr>
          <a:xfrm>
            <a:off x="4643438" y="1142984"/>
            <a:ext cx="4572000" cy="2215991"/>
          </a:xfrm>
          <a:prstGeom prst="rect">
            <a:avLst/>
          </a:prstGeom>
        </p:spPr>
        <p:txBody>
          <a:bodyPr>
            <a:spAutoFit/>
          </a:bodyPr>
          <a:lstStyle/>
          <a:p>
            <a:r>
              <a:rPr lang="en-GB" sz="2300" dirty="0"/>
              <a:t>Called "the fertile crescent" because of its lush soil, the "crescent" of land mostly includes modern-day Iraq, Syria, Jordan, and Israel-Palestine. </a:t>
            </a:r>
          </a:p>
        </p:txBody>
      </p:sp>
      <p:sp>
        <p:nvSpPr>
          <p:cNvPr id="7" name="Rectangle 6"/>
          <p:cNvSpPr/>
          <p:nvPr/>
        </p:nvSpPr>
        <p:spPr>
          <a:xfrm>
            <a:off x="285720" y="5357826"/>
            <a:ext cx="3357554" cy="1154162"/>
          </a:xfrm>
          <a:prstGeom prst="rect">
            <a:avLst/>
          </a:prstGeom>
        </p:spPr>
        <p:txBody>
          <a:bodyPr wrap="square">
            <a:spAutoFit/>
          </a:bodyPr>
          <a:lstStyle/>
          <a:p>
            <a:pPr fontAlgn="base"/>
            <a:r>
              <a:rPr lang="en-GB" sz="2300" b="1" dirty="0"/>
              <a:t> Middle East gave Europe religion, three times</a:t>
            </a:r>
          </a:p>
        </p:txBody>
      </p:sp>
      <p:sp>
        <p:nvSpPr>
          <p:cNvPr id="10" name="TextBox 9"/>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blinds(horizontal)">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1026"/>
                                        </p:tgtEl>
                                      </p:cBhvr>
                                    </p:animEffect>
                                    <p:set>
                                      <p:cBhvr>
                                        <p:cTn id="20" dur="1" fill="hold">
                                          <p:stCondLst>
                                            <p:cond delay="499"/>
                                          </p:stCondLst>
                                        </p:cTn>
                                        <p:tgtEl>
                                          <p:spTgt spid="1026"/>
                                        </p:tgtEl>
                                        <p:attrNameLst>
                                          <p:attrName>style.visibility</p:attrName>
                                        </p:attrNameLst>
                                      </p:cBhvr>
                                      <p:to>
                                        <p:strVal val="hidden"/>
                                      </p:to>
                                    </p:set>
                                  </p:childTnLst>
                                </p:cTn>
                              </p:par>
                              <p:par>
                                <p:cTn id="21" presetID="3" presetClass="exit" presetSubtype="10" fill="hold" grpId="1" nodeType="withEffect">
                                  <p:stCondLst>
                                    <p:cond delay="0"/>
                                  </p:stCondLst>
                                  <p:childTnLst>
                                    <p:animEffect transition="out" filter="blinds(horizontal)">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par>
                                <p:cTn id="24" presetID="3" presetClass="exit" presetSubtype="10" fill="hold" grpId="1" nodeType="withEffect">
                                  <p:stCondLst>
                                    <p:cond delay="0"/>
                                  </p:stCondLst>
                                  <p:childTnLst>
                                    <p:animEffect transition="out" filter="blinds(horizontal)">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linds(horizontal)">
                                      <p:cBhvr>
                                        <p:cTn id="31" dur="500"/>
                                        <p:tgtEl>
                                          <p:spTgt spid="7"/>
                                        </p:tgtEl>
                                      </p:cBhvr>
                                    </p:animEffect>
                                  </p:childTnLst>
                                </p:cTn>
                              </p:par>
                              <p:par>
                                <p:cTn id="32" presetID="3" presetClass="entr" presetSubtype="10" fill="hold" nodeType="withEffect">
                                  <p:stCondLst>
                                    <p:cond delay="0"/>
                                  </p:stCondLst>
                                  <p:childTnLst>
                                    <p:set>
                                      <p:cBhvr>
                                        <p:cTn id="33" dur="1" fill="hold">
                                          <p:stCondLst>
                                            <p:cond delay="0"/>
                                          </p:stCondLst>
                                        </p:cTn>
                                        <p:tgtEl>
                                          <p:spTgt spid="1027"/>
                                        </p:tgtEl>
                                        <p:attrNameLst>
                                          <p:attrName>style.visibility</p:attrName>
                                        </p:attrNameLst>
                                      </p:cBhvr>
                                      <p:to>
                                        <p:strVal val="visible"/>
                                      </p:to>
                                    </p:set>
                                    <p:animEffect transition="in" filter="blinds(horizontal)">
                                      <p:cBhvr>
                                        <p:cTn id="34" dur="500"/>
                                        <p:tgtEl>
                                          <p:spTgt spid="1027"/>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xit" presetSubtype="10" fill="hold" grpId="1" nodeType="clickEffect">
                                  <p:stCondLst>
                                    <p:cond delay="0"/>
                                  </p:stCondLst>
                                  <p:childTnLst>
                                    <p:animEffect transition="out" filter="blinds(horizontal)">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3" presetClass="exit" presetSubtype="10" fill="hold" nodeType="withEffect">
                                  <p:stCondLst>
                                    <p:cond delay="0"/>
                                  </p:stCondLst>
                                  <p:childTnLst>
                                    <p:animEffect transition="out" filter="blinds(horizontal)">
                                      <p:cBhvr>
                                        <p:cTn id="41" dur="500"/>
                                        <p:tgtEl>
                                          <p:spTgt spid="1027"/>
                                        </p:tgtEl>
                                      </p:cBhvr>
                                    </p:animEffect>
                                    <p:set>
                                      <p:cBhvr>
                                        <p:cTn id="42" dur="1" fill="hold">
                                          <p:stCondLst>
                                            <p:cond delay="499"/>
                                          </p:stCondLst>
                                        </p:cTn>
                                        <p:tgtEl>
                                          <p:spTgt spid="10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
            <a:ext cx="8229600" cy="928710"/>
          </a:xfrm>
        </p:spPr>
        <p:txBody>
          <a:bodyPr>
            <a:normAutofit/>
          </a:bodyPr>
          <a:lstStyle/>
          <a:p>
            <a:pPr algn="l"/>
            <a:r>
              <a:rPr lang="en-GB" sz="4000" dirty="0" smtClean="0"/>
              <a:t>Global Strategy to tackle ISIS</a:t>
            </a:r>
            <a:endParaRPr lang="en-GB" sz="4000" dirty="0"/>
          </a:p>
        </p:txBody>
      </p:sp>
      <p:sp>
        <p:nvSpPr>
          <p:cNvPr id="3" name="TextBox 2"/>
          <p:cNvSpPr txBox="1"/>
          <p:nvPr/>
        </p:nvSpPr>
        <p:spPr>
          <a:xfrm>
            <a:off x="71406" y="699955"/>
            <a:ext cx="9072594" cy="800219"/>
          </a:xfrm>
          <a:prstGeom prst="rect">
            <a:avLst/>
          </a:prstGeom>
          <a:noFill/>
        </p:spPr>
        <p:txBody>
          <a:bodyPr wrap="square" rtlCol="0">
            <a:spAutoFit/>
          </a:bodyPr>
          <a:lstStyle/>
          <a:p>
            <a:pPr>
              <a:buFont typeface="Arial" pitchFamily="34" charset="0"/>
              <a:buChar char="•"/>
            </a:pPr>
            <a:r>
              <a:rPr lang="en-GB" sz="2300" dirty="0" smtClean="0"/>
              <a:t>International Conference in Paris( Sep 2014)</a:t>
            </a:r>
            <a:endParaRPr lang="en-GB" sz="2300" b="1" dirty="0" smtClean="0"/>
          </a:p>
          <a:p>
            <a:r>
              <a:rPr lang="en-GB" sz="2300" dirty="0" smtClean="0"/>
              <a:t>Objective-  To design a Joint Strategy against IS</a:t>
            </a:r>
            <a:endParaRPr lang="en-GB" sz="2300" dirty="0"/>
          </a:p>
        </p:txBody>
      </p:sp>
      <p:sp>
        <p:nvSpPr>
          <p:cNvPr id="4" name="TextBox 3"/>
          <p:cNvSpPr txBox="1"/>
          <p:nvPr/>
        </p:nvSpPr>
        <p:spPr>
          <a:xfrm>
            <a:off x="71405" y="1917648"/>
            <a:ext cx="9072595" cy="1154162"/>
          </a:xfrm>
          <a:prstGeom prst="rect">
            <a:avLst/>
          </a:prstGeom>
          <a:noFill/>
        </p:spPr>
        <p:txBody>
          <a:bodyPr wrap="square" rtlCol="0">
            <a:spAutoFit/>
          </a:bodyPr>
          <a:lstStyle/>
          <a:p>
            <a:r>
              <a:rPr lang="en-GB" sz="2300" dirty="0" smtClean="0"/>
              <a:t>30+ Countries agreeing to join US led coalition against IS</a:t>
            </a:r>
          </a:p>
          <a:p>
            <a:r>
              <a:rPr lang="en-GB" sz="2300" dirty="0" smtClean="0"/>
              <a:t>Ariel attacks done by coalition forces Targeting oil wells, storages, pipelines of IS </a:t>
            </a:r>
            <a:r>
              <a:rPr lang="en-GB" sz="2300" dirty="0" err="1" smtClean="0"/>
              <a:t>IS</a:t>
            </a:r>
            <a:r>
              <a:rPr lang="en-GB" sz="2300" dirty="0" smtClean="0"/>
              <a:t> announced Global Terror Organisation</a:t>
            </a:r>
            <a:endParaRPr lang="en-GB" sz="2300" dirty="0"/>
          </a:p>
        </p:txBody>
      </p:sp>
      <p:sp>
        <p:nvSpPr>
          <p:cNvPr id="5" name="TextBox 4"/>
          <p:cNvSpPr txBox="1"/>
          <p:nvPr/>
        </p:nvSpPr>
        <p:spPr>
          <a:xfrm>
            <a:off x="-1" y="3352902"/>
            <a:ext cx="9456615" cy="1862048"/>
          </a:xfrm>
          <a:prstGeom prst="rect">
            <a:avLst/>
          </a:prstGeom>
          <a:noFill/>
        </p:spPr>
        <p:txBody>
          <a:bodyPr wrap="square" rtlCol="0">
            <a:spAutoFit/>
          </a:bodyPr>
          <a:lstStyle/>
          <a:p>
            <a:r>
              <a:rPr lang="en-GB" sz="2300" b="1" dirty="0" smtClean="0"/>
              <a:t>But these Ariel attacks not getting desired results, why?</a:t>
            </a:r>
          </a:p>
          <a:p>
            <a:r>
              <a:rPr lang="en-GB" sz="2300" dirty="0" smtClean="0"/>
              <a:t>1</a:t>
            </a:r>
            <a:r>
              <a:rPr lang="en-GB" sz="2300" baseline="30000" dirty="0" smtClean="0"/>
              <a:t>st</a:t>
            </a:r>
            <a:r>
              <a:rPr lang="en-GB" sz="2300" dirty="0" smtClean="0"/>
              <a:t>- Change in strategy by IS- Do not move by convoys, individual fighters move on motor bikes</a:t>
            </a:r>
          </a:p>
          <a:p>
            <a:r>
              <a:rPr lang="en-GB" sz="2300" dirty="0" smtClean="0"/>
              <a:t>Use of camouflaged vehicles, Moved Close to Baghdad &amp; Other Cities</a:t>
            </a:r>
            <a:endParaRPr lang="en-GB" sz="2300" dirty="0"/>
          </a:p>
        </p:txBody>
      </p:sp>
      <p:pic>
        <p:nvPicPr>
          <p:cNvPr id="9218" name="Picture 2" descr="D:\UPSC\Teaching\Middle East\Random\paris conference.jpe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071934" y="3186586"/>
            <a:ext cx="4572032" cy="3600000"/>
          </a:xfrm>
          <a:prstGeom prst="rect">
            <a:avLst/>
          </a:prstGeom>
          <a:noFill/>
        </p:spPr>
      </p:pic>
      <p:pic>
        <p:nvPicPr>
          <p:cNvPr id="9219" name="Picture 3" descr="D:\UPSC\Teaching\Middle East\Random\us air strikes.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3500438"/>
            <a:ext cx="5221607" cy="3242810"/>
          </a:xfrm>
          <a:prstGeom prst="rect">
            <a:avLst/>
          </a:prstGeom>
          <a:noFill/>
        </p:spPr>
      </p:pic>
      <p:pic>
        <p:nvPicPr>
          <p:cNvPr id="4098" name="Picture 2" descr="D:\UPSC\Teaching\Middle East\Random\welcome back.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052113" y="3786190"/>
            <a:ext cx="4091919" cy="2880000"/>
          </a:xfrm>
          <a:prstGeom prst="rect">
            <a:avLst/>
          </a:prstGeom>
          <a:noFill/>
        </p:spPr>
      </p:pic>
      <p:sp>
        <p:nvSpPr>
          <p:cNvPr id="10" name="Rectangle 9"/>
          <p:cNvSpPr/>
          <p:nvPr/>
        </p:nvSpPr>
        <p:spPr>
          <a:xfrm>
            <a:off x="71406" y="1428736"/>
            <a:ext cx="5198090" cy="461665"/>
          </a:xfrm>
          <a:prstGeom prst="rect">
            <a:avLst/>
          </a:prstGeom>
        </p:spPr>
        <p:txBody>
          <a:bodyPr wrap="none">
            <a:spAutoFit/>
          </a:bodyPr>
          <a:lstStyle/>
          <a:p>
            <a:r>
              <a:rPr lang="en-GB" sz="2400" b="1" dirty="0" smtClean="0"/>
              <a:t>Irony</a:t>
            </a:r>
            <a:r>
              <a:rPr lang="en-GB" sz="2400" b="1" dirty="0" smtClean="0">
                <a:sym typeface="Wingdings" pitchFamily="2" charset="2"/>
              </a:rPr>
              <a:t> Nov 2015 Paris Attacked by ISIS</a:t>
            </a:r>
            <a:endParaRPr lang="en-GB" sz="2400" dirty="0"/>
          </a:p>
        </p:txBody>
      </p:sp>
      <p:sp>
        <p:nvSpPr>
          <p:cNvPr id="11" name="TextBox 10"/>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nodeType="withEffect">
                                  <p:stCondLst>
                                    <p:cond delay="0"/>
                                  </p:stCondLst>
                                  <p:childTnLst>
                                    <p:set>
                                      <p:cBhvr>
                                        <p:cTn id="14" dur="1" fill="hold">
                                          <p:stCondLst>
                                            <p:cond delay="0"/>
                                          </p:stCondLst>
                                        </p:cTn>
                                        <p:tgtEl>
                                          <p:spTgt spid="9218"/>
                                        </p:tgtEl>
                                        <p:attrNameLst>
                                          <p:attrName>style.visibility</p:attrName>
                                        </p:attrNameLst>
                                      </p:cBhvr>
                                      <p:to>
                                        <p:strVal val="visible"/>
                                      </p:to>
                                    </p:set>
                                    <p:animEffect transition="in" filter="blinds(horizontal)">
                                      <p:cBhvr>
                                        <p:cTn id="15" dur="500"/>
                                        <p:tgtEl>
                                          <p:spTgt spid="921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9218"/>
                                        </p:tgtEl>
                                      </p:cBhvr>
                                    </p:animEffect>
                                    <p:set>
                                      <p:cBhvr>
                                        <p:cTn id="20" dur="1" fill="hold">
                                          <p:stCondLst>
                                            <p:cond delay="499"/>
                                          </p:stCondLst>
                                        </p:cTn>
                                        <p:tgtEl>
                                          <p:spTgt spid="921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9219"/>
                                        </p:tgtEl>
                                        <p:attrNameLst>
                                          <p:attrName>style.visibility</p:attrName>
                                        </p:attrNameLst>
                                      </p:cBhvr>
                                      <p:to>
                                        <p:strVal val="visible"/>
                                      </p:to>
                                    </p:set>
                                    <p:animEffect transition="in" filter="blinds(horizontal)">
                                      <p:cBhvr>
                                        <p:cTn id="25" dur="500"/>
                                        <p:tgtEl>
                                          <p:spTgt spid="921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linds(horizontal)">
                                      <p:cBhvr>
                                        <p:cTn id="28" dur="500"/>
                                        <p:tgtEl>
                                          <p:spTgt spid="4"/>
                                        </p:tgtEl>
                                      </p:cBhvr>
                                    </p:animEffect>
                                  </p:childTnLst>
                                </p:cTn>
                              </p:par>
                              <p:par>
                                <p:cTn id="29" presetID="3" presetClass="entr" presetSubtype="10" fill="hold" nodeType="withEffect">
                                  <p:stCondLst>
                                    <p:cond delay="0"/>
                                  </p:stCondLst>
                                  <p:childTnLst>
                                    <p:set>
                                      <p:cBhvr>
                                        <p:cTn id="30" dur="1" fill="hold">
                                          <p:stCondLst>
                                            <p:cond delay="0"/>
                                          </p:stCondLst>
                                        </p:cTn>
                                        <p:tgtEl>
                                          <p:spTgt spid="4098"/>
                                        </p:tgtEl>
                                        <p:attrNameLst>
                                          <p:attrName>style.visibility</p:attrName>
                                        </p:attrNameLst>
                                      </p:cBhvr>
                                      <p:to>
                                        <p:strVal val="visible"/>
                                      </p:to>
                                    </p:set>
                                    <p:animEffect transition="in" filter="blinds(horizontal)">
                                      <p:cBhvr>
                                        <p:cTn id="31" dur="500"/>
                                        <p:tgtEl>
                                          <p:spTgt spid="409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nodeType="clickEffect">
                                  <p:stCondLst>
                                    <p:cond delay="0"/>
                                  </p:stCondLst>
                                  <p:childTnLst>
                                    <p:animEffect transition="out" filter="blinds(horizontal)">
                                      <p:cBhvr>
                                        <p:cTn id="35" dur="500"/>
                                        <p:tgtEl>
                                          <p:spTgt spid="9219"/>
                                        </p:tgtEl>
                                      </p:cBhvr>
                                    </p:animEffect>
                                    <p:set>
                                      <p:cBhvr>
                                        <p:cTn id="36" dur="1" fill="hold">
                                          <p:stCondLst>
                                            <p:cond delay="499"/>
                                          </p:stCondLst>
                                        </p:cTn>
                                        <p:tgtEl>
                                          <p:spTgt spid="9219"/>
                                        </p:tgtEl>
                                        <p:attrNameLst>
                                          <p:attrName>style.visibility</p:attrName>
                                        </p:attrNameLst>
                                      </p:cBhvr>
                                      <p:to>
                                        <p:strVal val="hidden"/>
                                      </p:to>
                                    </p:set>
                                  </p:childTnLst>
                                </p:cTn>
                              </p:par>
                              <p:par>
                                <p:cTn id="37" presetID="3" presetClass="exit" presetSubtype="10" fill="hold" nodeType="withEffect">
                                  <p:stCondLst>
                                    <p:cond delay="0"/>
                                  </p:stCondLst>
                                  <p:childTnLst>
                                    <p:animEffect transition="out" filter="blinds(horizontal)">
                                      <p:cBhvr>
                                        <p:cTn id="38" dur="500"/>
                                        <p:tgtEl>
                                          <p:spTgt spid="4098"/>
                                        </p:tgtEl>
                                      </p:cBhvr>
                                    </p:animEffect>
                                    <p:set>
                                      <p:cBhvr>
                                        <p:cTn id="39" dur="1" fill="hold">
                                          <p:stCondLst>
                                            <p:cond delay="499"/>
                                          </p:stCondLst>
                                        </p:cTn>
                                        <p:tgtEl>
                                          <p:spTgt spid="409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5">
                                            <p:txEl>
                                              <p:pRg st="0" end="0"/>
                                            </p:txEl>
                                          </p:spTgt>
                                        </p:tgtEl>
                                        <p:attrNameLst>
                                          <p:attrName>style.visibility</p:attrName>
                                        </p:attrNameLst>
                                      </p:cBhvr>
                                      <p:to>
                                        <p:strVal val="visible"/>
                                      </p:to>
                                    </p:set>
                                    <p:animEffect transition="in" filter="blinds(horizontal)">
                                      <p:cBhvr>
                                        <p:cTn id="44" dur="500"/>
                                        <p:tgtEl>
                                          <p:spTgt spid="5">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5">
                                            <p:txEl>
                                              <p:pRg st="1" end="1"/>
                                            </p:txEl>
                                          </p:spTgt>
                                        </p:tgtEl>
                                        <p:attrNameLst>
                                          <p:attrName>style.visibility</p:attrName>
                                        </p:attrNameLst>
                                      </p:cBhvr>
                                      <p:to>
                                        <p:strVal val="visible"/>
                                      </p:to>
                                    </p:set>
                                    <p:animEffect transition="in" filter="blinds(horizontal)">
                                      <p:cBhvr>
                                        <p:cTn id="49" dur="500"/>
                                        <p:tgtEl>
                                          <p:spTgt spid="5">
                                            <p:txEl>
                                              <p:pRg st="1" end="1"/>
                                            </p:txEl>
                                          </p:spTgt>
                                        </p:tgtEl>
                                      </p:cBhvr>
                                    </p:animEffect>
                                  </p:childTnLst>
                                </p:cTn>
                              </p:par>
                              <p:par>
                                <p:cTn id="50" presetID="3" presetClass="entr" presetSubtype="10" fill="hold" nodeType="withEffect">
                                  <p:stCondLst>
                                    <p:cond delay="0"/>
                                  </p:stCondLst>
                                  <p:childTnLst>
                                    <p:set>
                                      <p:cBhvr>
                                        <p:cTn id="51" dur="1" fill="hold">
                                          <p:stCondLst>
                                            <p:cond delay="0"/>
                                          </p:stCondLst>
                                        </p:cTn>
                                        <p:tgtEl>
                                          <p:spTgt spid="5">
                                            <p:txEl>
                                              <p:pRg st="2" end="2"/>
                                            </p:txEl>
                                          </p:spTgt>
                                        </p:tgtEl>
                                        <p:attrNameLst>
                                          <p:attrName>style.visibility</p:attrName>
                                        </p:attrNameLst>
                                      </p:cBhvr>
                                      <p:to>
                                        <p:strVal val="visible"/>
                                      </p:to>
                                    </p:set>
                                    <p:animEffect transition="in" filter="blinds(horizontal)">
                                      <p:cBhvr>
                                        <p:cTn id="5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142900"/>
            <a:ext cx="8229600" cy="857224"/>
          </a:xfrm>
        </p:spPr>
        <p:txBody>
          <a:bodyPr>
            <a:normAutofit/>
          </a:bodyPr>
          <a:lstStyle/>
          <a:p>
            <a:pPr algn="l"/>
            <a:r>
              <a:rPr lang="en-GB" sz="4000" dirty="0" smtClean="0"/>
              <a:t>Global Strategy to tackle ISIS</a:t>
            </a:r>
            <a:endParaRPr lang="en-GB" sz="4000" dirty="0"/>
          </a:p>
        </p:txBody>
      </p:sp>
      <p:sp>
        <p:nvSpPr>
          <p:cNvPr id="5" name="TextBox 4"/>
          <p:cNvSpPr txBox="1"/>
          <p:nvPr/>
        </p:nvSpPr>
        <p:spPr>
          <a:xfrm>
            <a:off x="0" y="571480"/>
            <a:ext cx="9144000" cy="446276"/>
          </a:xfrm>
          <a:prstGeom prst="rect">
            <a:avLst/>
          </a:prstGeom>
          <a:noFill/>
        </p:spPr>
        <p:txBody>
          <a:bodyPr wrap="square" rtlCol="0">
            <a:spAutoFit/>
          </a:bodyPr>
          <a:lstStyle/>
          <a:p>
            <a:r>
              <a:rPr lang="en-GB" sz="2300" b="1" dirty="0" smtClean="0"/>
              <a:t>But these Ariel attacks not getting desired results, why?</a:t>
            </a:r>
          </a:p>
        </p:txBody>
      </p:sp>
      <p:sp>
        <p:nvSpPr>
          <p:cNvPr id="7" name="TextBox 6"/>
          <p:cNvSpPr txBox="1"/>
          <p:nvPr/>
        </p:nvSpPr>
        <p:spPr>
          <a:xfrm>
            <a:off x="0" y="1000108"/>
            <a:ext cx="9429784" cy="2569934"/>
          </a:xfrm>
          <a:prstGeom prst="rect">
            <a:avLst/>
          </a:prstGeom>
          <a:noFill/>
        </p:spPr>
        <p:txBody>
          <a:bodyPr wrap="square" rtlCol="0">
            <a:spAutoFit/>
          </a:bodyPr>
          <a:lstStyle/>
          <a:p>
            <a:r>
              <a:rPr lang="en-GB" sz="2300" dirty="0" smtClean="0"/>
              <a:t>2</a:t>
            </a:r>
            <a:r>
              <a:rPr lang="en-GB" sz="2300" baseline="30000" dirty="0" smtClean="0"/>
              <a:t>nd</a:t>
            </a:r>
            <a:r>
              <a:rPr lang="en-GB" sz="2300" dirty="0" smtClean="0"/>
              <a:t>  Major Countries Turkey and Iran didn't joined coalition initially. Why?</a:t>
            </a:r>
          </a:p>
          <a:p>
            <a:r>
              <a:rPr lang="en-GB" sz="2300" b="1" dirty="0" smtClean="0"/>
              <a:t>Kurdish population in Turkey </a:t>
            </a:r>
            <a:r>
              <a:rPr lang="en-GB" sz="2300" dirty="0" smtClean="0"/>
              <a:t>in large proportion. </a:t>
            </a:r>
          </a:p>
          <a:p>
            <a:r>
              <a:rPr lang="en-GB" sz="2300" dirty="0" smtClean="0"/>
              <a:t>They want </a:t>
            </a:r>
            <a:r>
              <a:rPr lang="en-GB" sz="2300" b="1" dirty="0" smtClean="0"/>
              <a:t>Independence from turkey </a:t>
            </a:r>
            <a:r>
              <a:rPr lang="en-GB" sz="2300" dirty="0" smtClean="0"/>
              <a:t>and get support from Kurdish people based in Iraq.</a:t>
            </a:r>
          </a:p>
          <a:p>
            <a:r>
              <a:rPr lang="en-GB" sz="2300" dirty="0" smtClean="0"/>
              <a:t>IS wants to control areas of Kurdistan as well.</a:t>
            </a:r>
          </a:p>
          <a:p>
            <a:r>
              <a:rPr lang="en-GB" sz="2300" dirty="0" smtClean="0"/>
              <a:t>So , IS can solve the Kurdish problem for turkey as well. (Recently, Turkey has started  bombing IS sites on its border)</a:t>
            </a:r>
            <a:endParaRPr lang="en-GB" sz="2300" dirty="0"/>
          </a:p>
        </p:txBody>
      </p:sp>
      <p:sp>
        <p:nvSpPr>
          <p:cNvPr id="8" name="TextBox 7"/>
          <p:cNvSpPr txBox="1"/>
          <p:nvPr/>
        </p:nvSpPr>
        <p:spPr>
          <a:xfrm>
            <a:off x="0" y="4214818"/>
            <a:ext cx="9144000" cy="800219"/>
          </a:xfrm>
          <a:prstGeom prst="rect">
            <a:avLst/>
          </a:prstGeom>
          <a:noFill/>
        </p:spPr>
        <p:txBody>
          <a:bodyPr wrap="square" rtlCol="0">
            <a:spAutoFit/>
          </a:bodyPr>
          <a:lstStyle/>
          <a:p>
            <a:r>
              <a:rPr lang="en-GB" sz="2300" dirty="0" smtClean="0"/>
              <a:t>US didn't involved ground troops in this attack, only gave training and guidance to Iraqi Army.</a:t>
            </a:r>
            <a:endParaRPr lang="en-GB" sz="2300" dirty="0"/>
          </a:p>
        </p:txBody>
      </p:sp>
      <p:sp>
        <p:nvSpPr>
          <p:cNvPr id="9" name="TextBox 8"/>
          <p:cNvSpPr txBox="1"/>
          <p:nvPr/>
        </p:nvSpPr>
        <p:spPr>
          <a:xfrm>
            <a:off x="0" y="5072074"/>
            <a:ext cx="9144000" cy="1154162"/>
          </a:xfrm>
          <a:prstGeom prst="rect">
            <a:avLst/>
          </a:prstGeom>
          <a:noFill/>
        </p:spPr>
        <p:txBody>
          <a:bodyPr wrap="square" rtlCol="0">
            <a:spAutoFit/>
          </a:bodyPr>
          <a:lstStyle/>
          <a:p>
            <a:r>
              <a:rPr lang="en-GB" sz="2300" dirty="0" smtClean="0"/>
              <a:t>US doesn't wants Iran to be a part of coalition and on the other hand Iran is playing major role in strengthening the </a:t>
            </a:r>
            <a:r>
              <a:rPr lang="en-GB" sz="2300" dirty="0" err="1" smtClean="0"/>
              <a:t>shia</a:t>
            </a:r>
            <a:r>
              <a:rPr lang="en-GB" sz="2300" dirty="0" smtClean="0"/>
              <a:t> power in Iraq.</a:t>
            </a:r>
            <a:endParaRPr lang="en-GB" sz="2300" dirty="0"/>
          </a:p>
        </p:txBody>
      </p:sp>
      <p:pic>
        <p:nvPicPr>
          <p:cNvPr id="4099" name="Picture 3" descr="D:\UPSC\Teaching\Middle East\Random\kurdish.jpg"/>
          <p:cNvPicPr>
            <a:picLocks noChangeAspect="1" noChangeArrowheads="1"/>
          </p:cNvPicPr>
          <p:nvPr/>
        </p:nvPicPr>
        <p:blipFill>
          <a:blip r:embed="rId2"/>
          <a:srcRect/>
          <a:stretch>
            <a:fillRect/>
          </a:stretch>
        </p:blipFill>
        <p:spPr bwMode="auto">
          <a:xfrm>
            <a:off x="857224" y="3643314"/>
            <a:ext cx="7072362" cy="3189497"/>
          </a:xfrm>
          <a:prstGeom prst="rect">
            <a:avLst/>
          </a:prstGeom>
          <a:noFill/>
        </p:spPr>
      </p:pic>
      <p:pic>
        <p:nvPicPr>
          <p:cNvPr id="4100" name="Picture 4" descr="D:\UPSC\Teaching\Middle East\Random\us army.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 y="1005651"/>
            <a:ext cx="4930208" cy="2786082"/>
          </a:xfrm>
          <a:prstGeom prst="rect">
            <a:avLst/>
          </a:prstGeom>
          <a:noFill/>
        </p:spPr>
      </p:pic>
      <p:pic>
        <p:nvPicPr>
          <p:cNvPr id="4101" name="Picture 5" descr="D:\UPSC\Teaching\Middle East\Random\us advisors.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00628" y="990663"/>
            <a:ext cx="4071934" cy="2820740"/>
          </a:xfrm>
          <a:prstGeom prst="rect">
            <a:avLst/>
          </a:prstGeom>
          <a:noFill/>
        </p:spPr>
      </p:pic>
      <p:sp>
        <p:nvSpPr>
          <p:cNvPr id="15" name="Freeform 14"/>
          <p:cNvSpPr/>
          <p:nvPr/>
        </p:nvSpPr>
        <p:spPr>
          <a:xfrm>
            <a:off x="1456202" y="4209236"/>
            <a:ext cx="5458152" cy="2351096"/>
          </a:xfrm>
          <a:custGeom>
            <a:avLst/>
            <a:gdLst>
              <a:gd name="connsiteX0" fmla="*/ 590312 w 5458152"/>
              <a:gd name="connsiteY0" fmla="*/ 513989 h 2351096"/>
              <a:gd name="connsiteX1" fmla="*/ 575798 w 5458152"/>
              <a:gd name="connsiteY1" fmla="*/ 383361 h 2351096"/>
              <a:gd name="connsiteX2" fmla="*/ 619341 w 5458152"/>
              <a:gd name="connsiteY2" fmla="*/ 354332 h 2351096"/>
              <a:gd name="connsiteX3" fmla="*/ 880598 w 5458152"/>
              <a:gd name="connsiteY3" fmla="*/ 368846 h 2351096"/>
              <a:gd name="connsiteX4" fmla="*/ 982198 w 5458152"/>
              <a:gd name="connsiteY4" fmla="*/ 397875 h 2351096"/>
              <a:gd name="connsiteX5" fmla="*/ 1286998 w 5458152"/>
              <a:gd name="connsiteY5" fmla="*/ 383361 h 2351096"/>
              <a:gd name="connsiteX6" fmla="*/ 1374084 w 5458152"/>
              <a:gd name="connsiteY6" fmla="*/ 325304 h 2351096"/>
              <a:gd name="connsiteX7" fmla="*/ 1417627 w 5458152"/>
              <a:gd name="connsiteY7" fmla="*/ 296275 h 2351096"/>
              <a:gd name="connsiteX8" fmla="*/ 1533741 w 5458152"/>
              <a:gd name="connsiteY8" fmla="*/ 325304 h 2351096"/>
              <a:gd name="connsiteX9" fmla="*/ 1591798 w 5458152"/>
              <a:gd name="connsiteY9" fmla="*/ 339818 h 2351096"/>
              <a:gd name="connsiteX10" fmla="*/ 1635341 w 5458152"/>
              <a:gd name="connsiteY10" fmla="*/ 354332 h 2351096"/>
              <a:gd name="connsiteX11" fmla="*/ 1925627 w 5458152"/>
              <a:gd name="connsiteY11" fmla="*/ 325304 h 2351096"/>
              <a:gd name="connsiteX12" fmla="*/ 1969169 w 5458152"/>
              <a:gd name="connsiteY12" fmla="*/ 296275 h 2351096"/>
              <a:gd name="connsiteX13" fmla="*/ 2172369 w 5458152"/>
              <a:gd name="connsiteY13" fmla="*/ 296275 h 2351096"/>
              <a:gd name="connsiteX14" fmla="*/ 2288484 w 5458152"/>
              <a:gd name="connsiteY14" fmla="*/ 267246 h 2351096"/>
              <a:gd name="connsiteX15" fmla="*/ 2317512 w 5458152"/>
              <a:gd name="connsiteY15" fmla="*/ 223704 h 2351096"/>
              <a:gd name="connsiteX16" fmla="*/ 2578769 w 5458152"/>
              <a:gd name="connsiteY16" fmla="*/ 209189 h 2351096"/>
              <a:gd name="connsiteX17" fmla="*/ 2651341 w 5458152"/>
              <a:gd name="connsiteY17" fmla="*/ 194675 h 2351096"/>
              <a:gd name="connsiteX18" fmla="*/ 2738427 w 5458152"/>
              <a:gd name="connsiteY18" fmla="*/ 136618 h 2351096"/>
              <a:gd name="connsiteX19" fmla="*/ 2781969 w 5458152"/>
              <a:gd name="connsiteY19" fmla="*/ 49532 h 2351096"/>
              <a:gd name="connsiteX20" fmla="*/ 2999684 w 5458152"/>
              <a:gd name="connsiteY20" fmla="*/ 107589 h 2351096"/>
              <a:gd name="connsiteX21" fmla="*/ 3014198 w 5458152"/>
              <a:gd name="connsiteY21" fmla="*/ 165646 h 2351096"/>
              <a:gd name="connsiteX22" fmla="*/ 2999684 w 5458152"/>
              <a:gd name="connsiteY22" fmla="*/ 223704 h 2351096"/>
              <a:gd name="connsiteX23" fmla="*/ 2985169 w 5458152"/>
              <a:gd name="connsiteY23" fmla="*/ 267246 h 2351096"/>
              <a:gd name="connsiteX24" fmla="*/ 3246427 w 5458152"/>
              <a:gd name="connsiteY24" fmla="*/ 252732 h 2351096"/>
              <a:gd name="connsiteX25" fmla="*/ 3289969 w 5458152"/>
              <a:gd name="connsiteY25" fmla="*/ 238218 h 2351096"/>
              <a:gd name="connsiteX26" fmla="*/ 3304484 w 5458152"/>
              <a:gd name="connsiteY26" fmla="*/ 194675 h 2351096"/>
              <a:gd name="connsiteX27" fmla="*/ 3289969 w 5458152"/>
              <a:gd name="connsiteY27" fmla="*/ 151132 h 2351096"/>
              <a:gd name="connsiteX28" fmla="*/ 3246427 w 5458152"/>
              <a:gd name="connsiteY28" fmla="*/ 136618 h 2351096"/>
              <a:gd name="connsiteX29" fmla="*/ 3144827 w 5458152"/>
              <a:gd name="connsiteY29" fmla="*/ 122104 h 2351096"/>
              <a:gd name="connsiteX30" fmla="*/ 3362541 w 5458152"/>
              <a:gd name="connsiteY30" fmla="*/ 122104 h 2351096"/>
              <a:gd name="connsiteX31" fmla="*/ 3435112 w 5458152"/>
              <a:gd name="connsiteY31" fmla="*/ 209189 h 2351096"/>
              <a:gd name="connsiteX32" fmla="*/ 3478655 w 5458152"/>
              <a:gd name="connsiteY32" fmla="*/ 238218 h 2351096"/>
              <a:gd name="connsiteX33" fmla="*/ 3580255 w 5458152"/>
              <a:gd name="connsiteY33" fmla="*/ 296275 h 2351096"/>
              <a:gd name="connsiteX34" fmla="*/ 3623798 w 5458152"/>
              <a:gd name="connsiteY34" fmla="*/ 325304 h 2351096"/>
              <a:gd name="connsiteX35" fmla="*/ 3623798 w 5458152"/>
              <a:gd name="connsiteY35" fmla="*/ 484961 h 2351096"/>
              <a:gd name="connsiteX36" fmla="*/ 3565741 w 5458152"/>
              <a:gd name="connsiteY36" fmla="*/ 470446 h 2351096"/>
              <a:gd name="connsiteX37" fmla="*/ 3594769 w 5458152"/>
              <a:gd name="connsiteY37" fmla="*/ 513989 h 2351096"/>
              <a:gd name="connsiteX38" fmla="*/ 3623798 w 5458152"/>
              <a:gd name="connsiteY38" fmla="*/ 601075 h 2351096"/>
              <a:gd name="connsiteX39" fmla="*/ 3638312 w 5458152"/>
              <a:gd name="connsiteY39" fmla="*/ 659132 h 2351096"/>
              <a:gd name="connsiteX40" fmla="*/ 3667341 w 5458152"/>
              <a:gd name="connsiteY40" fmla="*/ 702675 h 2351096"/>
              <a:gd name="connsiteX41" fmla="*/ 3652827 w 5458152"/>
              <a:gd name="connsiteY41" fmla="*/ 760732 h 2351096"/>
              <a:gd name="connsiteX42" fmla="*/ 3623798 w 5458152"/>
              <a:gd name="connsiteY42" fmla="*/ 847818 h 2351096"/>
              <a:gd name="connsiteX43" fmla="*/ 3667341 w 5458152"/>
              <a:gd name="connsiteY43" fmla="*/ 934904 h 2351096"/>
              <a:gd name="connsiteX44" fmla="*/ 3710884 w 5458152"/>
              <a:gd name="connsiteY44" fmla="*/ 949418 h 2351096"/>
              <a:gd name="connsiteX45" fmla="*/ 3725398 w 5458152"/>
              <a:gd name="connsiteY45" fmla="*/ 992961 h 2351096"/>
              <a:gd name="connsiteX46" fmla="*/ 3841512 w 5458152"/>
              <a:gd name="connsiteY46" fmla="*/ 1138104 h 2351096"/>
              <a:gd name="connsiteX47" fmla="*/ 3885055 w 5458152"/>
              <a:gd name="connsiteY47" fmla="*/ 1152618 h 2351096"/>
              <a:gd name="connsiteX48" fmla="*/ 3972141 w 5458152"/>
              <a:gd name="connsiteY48" fmla="*/ 1210675 h 2351096"/>
              <a:gd name="connsiteX49" fmla="*/ 4015684 w 5458152"/>
              <a:gd name="connsiteY49" fmla="*/ 1239704 h 2351096"/>
              <a:gd name="connsiteX50" fmla="*/ 4059227 w 5458152"/>
              <a:gd name="connsiteY50" fmla="*/ 1254218 h 2351096"/>
              <a:gd name="connsiteX51" fmla="*/ 4160827 w 5458152"/>
              <a:gd name="connsiteY51" fmla="*/ 1239704 h 2351096"/>
              <a:gd name="connsiteX52" fmla="*/ 4204369 w 5458152"/>
              <a:gd name="connsiteY52" fmla="*/ 1225189 h 2351096"/>
              <a:gd name="connsiteX53" fmla="*/ 4334998 w 5458152"/>
              <a:gd name="connsiteY53" fmla="*/ 1239704 h 2351096"/>
              <a:gd name="connsiteX54" fmla="*/ 4378541 w 5458152"/>
              <a:gd name="connsiteY54" fmla="*/ 1268732 h 2351096"/>
              <a:gd name="connsiteX55" fmla="*/ 4465627 w 5458152"/>
              <a:gd name="connsiteY55" fmla="*/ 1341304 h 2351096"/>
              <a:gd name="connsiteX56" fmla="*/ 4509169 w 5458152"/>
              <a:gd name="connsiteY56" fmla="*/ 1355818 h 2351096"/>
              <a:gd name="connsiteX57" fmla="*/ 4552712 w 5458152"/>
              <a:gd name="connsiteY57" fmla="*/ 1384846 h 2351096"/>
              <a:gd name="connsiteX58" fmla="*/ 4625284 w 5458152"/>
              <a:gd name="connsiteY58" fmla="*/ 1399361 h 2351096"/>
              <a:gd name="connsiteX59" fmla="*/ 4668827 w 5458152"/>
              <a:gd name="connsiteY59" fmla="*/ 1413875 h 2351096"/>
              <a:gd name="connsiteX60" fmla="*/ 4988141 w 5458152"/>
              <a:gd name="connsiteY60" fmla="*/ 1428389 h 2351096"/>
              <a:gd name="connsiteX61" fmla="*/ 5162312 w 5458152"/>
              <a:gd name="connsiteY61" fmla="*/ 1442904 h 2351096"/>
              <a:gd name="connsiteX62" fmla="*/ 5176827 w 5458152"/>
              <a:gd name="connsiteY62" fmla="*/ 1544504 h 2351096"/>
              <a:gd name="connsiteX63" fmla="*/ 5220369 w 5458152"/>
              <a:gd name="connsiteY63" fmla="*/ 1646104 h 2351096"/>
              <a:gd name="connsiteX64" fmla="*/ 5278427 w 5458152"/>
              <a:gd name="connsiteY64" fmla="*/ 1689646 h 2351096"/>
              <a:gd name="connsiteX65" fmla="*/ 5452598 w 5458152"/>
              <a:gd name="connsiteY65" fmla="*/ 1704161 h 2351096"/>
              <a:gd name="connsiteX66" fmla="*/ 5438084 w 5458152"/>
              <a:gd name="connsiteY66" fmla="*/ 1820275 h 2351096"/>
              <a:gd name="connsiteX67" fmla="*/ 5365512 w 5458152"/>
              <a:gd name="connsiteY67" fmla="*/ 1849304 h 2351096"/>
              <a:gd name="connsiteX68" fmla="*/ 5220369 w 5458152"/>
              <a:gd name="connsiteY68" fmla="*/ 1892846 h 2351096"/>
              <a:gd name="connsiteX69" fmla="*/ 5104255 w 5458152"/>
              <a:gd name="connsiteY69" fmla="*/ 1921875 h 2351096"/>
              <a:gd name="connsiteX70" fmla="*/ 5089741 w 5458152"/>
              <a:gd name="connsiteY70" fmla="*/ 1965418 h 2351096"/>
              <a:gd name="connsiteX71" fmla="*/ 5176827 w 5458152"/>
              <a:gd name="connsiteY71" fmla="*/ 1994446 h 2351096"/>
              <a:gd name="connsiteX72" fmla="*/ 5220369 w 5458152"/>
              <a:gd name="connsiteY72" fmla="*/ 2023475 h 2351096"/>
              <a:gd name="connsiteX73" fmla="*/ 5336484 w 5458152"/>
              <a:gd name="connsiteY73" fmla="*/ 2052504 h 2351096"/>
              <a:gd name="connsiteX74" fmla="*/ 5423569 w 5458152"/>
              <a:gd name="connsiteY74" fmla="*/ 2067018 h 2351096"/>
              <a:gd name="connsiteX75" fmla="*/ 5365512 w 5458152"/>
              <a:gd name="connsiteY75" fmla="*/ 2096046 h 2351096"/>
              <a:gd name="connsiteX76" fmla="*/ 5278427 w 5458152"/>
              <a:gd name="connsiteY76" fmla="*/ 2125075 h 2351096"/>
              <a:gd name="connsiteX77" fmla="*/ 5104255 w 5458152"/>
              <a:gd name="connsiteY77" fmla="*/ 2110561 h 2351096"/>
              <a:gd name="connsiteX78" fmla="*/ 5017169 w 5458152"/>
              <a:gd name="connsiteY78" fmla="*/ 2067018 h 2351096"/>
              <a:gd name="connsiteX79" fmla="*/ 4930084 w 5458152"/>
              <a:gd name="connsiteY79" fmla="*/ 2037989 h 2351096"/>
              <a:gd name="connsiteX80" fmla="*/ 4726884 w 5458152"/>
              <a:gd name="connsiteY80" fmla="*/ 2008961 h 2351096"/>
              <a:gd name="connsiteX81" fmla="*/ 4683341 w 5458152"/>
              <a:gd name="connsiteY81" fmla="*/ 1979932 h 2351096"/>
              <a:gd name="connsiteX82" fmla="*/ 4581741 w 5458152"/>
              <a:gd name="connsiteY82" fmla="*/ 2037989 h 2351096"/>
              <a:gd name="connsiteX83" fmla="*/ 4596255 w 5458152"/>
              <a:gd name="connsiteY83" fmla="*/ 2125075 h 2351096"/>
              <a:gd name="connsiteX84" fmla="*/ 4683341 w 5458152"/>
              <a:gd name="connsiteY84" fmla="*/ 2168618 h 2351096"/>
              <a:gd name="connsiteX85" fmla="*/ 4726884 w 5458152"/>
              <a:gd name="connsiteY85" fmla="*/ 2197646 h 2351096"/>
              <a:gd name="connsiteX86" fmla="*/ 4712369 w 5458152"/>
              <a:gd name="connsiteY86" fmla="*/ 2255704 h 2351096"/>
              <a:gd name="connsiteX87" fmla="*/ 4552712 w 5458152"/>
              <a:gd name="connsiteY87" fmla="*/ 2284732 h 2351096"/>
              <a:gd name="connsiteX88" fmla="*/ 4509169 w 5458152"/>
              <a:gd name="connsiteY88" fmla="*/ 2255704 h 2351096"/>
              <a:gd name="connsiteX89" fmla="*/ 4494655 w 5458152"/>
              <a:gd name="connsiteY89" fmla="*/ 2212161 h 2351096"/>
              <a:gd name="connsiteX90" fmla="*/ 4451112 w 5458152"/>
              <a:gd name="connsiteY90" fmla="*/ 2168618 h 2351096"/>
              <a:gd name="connsiteX91" fmla="*/ 4218884 w 5458152"/>
              <a:gd name="connsiteY91" fmla="*/ 2241189 h 2351096"/>
              <a:gd name="connsiteX92" fmla="*/ 4247912 w 5458152"/>
              <a:gd name="connsiteY92" fmla="*/ 2284732 h 2351096"/>
              <a:gd name="connsiteX93" fmla="*/ 4204369 w 5458152"/>
              <a:gd name="connsiteY93" fmla="*/ 2313761 h 2351096"/>
              <a:gd name="connsiteX94" fmla="*/ 4044712 w 5458152"/>
              <a:gd name="connsiteY94" fmla="*/ 2313761 h 2351096"/>
              <a:gd name="connsiteX95" fmla="*/ 4001169 w 5458152"/>
              <a:gd name="connsiteY95" fmla="*/ 2284732 h 2351096"/>
              <a:gd name="connsiteX96" fmla="*/ 3914084 w 5458152"/>
              <a:gd name="connsiteY96" fmla="*/ 2241189 h 2351096"/>
              <a:gd name="connsiteX97" fmla="*/ 3870541 w 5458152"/>
              <a:gd name="connsiteY97" fmla="*/ 2154104 h 2351096"/>
              <a:gd name="connsiteX98" fmla="*/ 3856027 w 5458152"/>
              <a:gd name="connsiteY98" fmla="*/ 2096046 h 2351096"/>
              <a:gd name="connsiteX99" fmla="*/ 3841512 w 5458152"/>
              <a:gd name="connsiteY99" fmla="*/ 1979932 h 2351096"/>
              <a:gd name="connsiteX100" fmla="*/ 3710884 w 5458152"/>
              <a:gd name="connsiteY100" fmla="*/ 1965418 h 2351096"/>
              <a:gd name="connsiteX101" fmla="*/ 3478655 w 5458152"/>
              <a:gd name="connsiteY101" fmla="*/ 1921875 h 2351096"/>
              <a:gd name="connsiteX102" fmla="*/ 3391569 w 5458152"/>
              <a:gd name="connsiteY102" fmla="*/ 1892846 h 2351096"/>
              <a:gd name="connsiteX103" fmla="*/ 3348027 w 5458152"/>
              <a:gd name="connsiteY103" fmla="*/ 1863818 h 2351096"/>
              <a:gd name="connsiteX104" fmla="*/ 3391569 w 5458152"/>
              <a:gd name="connsiteY104" fmla="*/ 1834789 h 2351096"/>
              <a:gd name="connsiteX105" fmla="*/ 3435112 w 5458152"/>
              <a:gd name="connsiteY105" fmla="*/ 1820275 h 2351096"/>
              <a:gd name="connsiteX106" fmla="*/ 3565741 w 5458152"/>
              <a:gd name="connsiteY106" fmla="*/ 1791246 h 2351096"/>
              <a:gd name="connsiteX107" fmla="*/ 3551227 w 5458152"/>
              <a:gd name="connsiteY107" fmla="*/ 1733189 h 2351096"/>
              <a:gd name="connsiteX108" fmla="*/ 3507684 w 5458152"/>
              <a:gd name="connsiteY108" fmla="*/ 1718675 h 2351096"/>
              <a:gd name="connsiteX109" fmla="*/ 3464141 w 5458152"/>
              <a:gd name="connsiteY109" fmla="*/ 1689646 h 2351096"/>
              <a:gd name="connsiteX110" fmla="*/ 3449627 w 5458152"/>
              <a:gd name="connsiteY110" fmla="*/ 1559018 h 2351096"/>
              <a:gd name="connsiteX111" fmla="*/ 3536712 w 5458152"/>
              <a:gd name="connsiteY111" fmla="*/ 1544504 h 2351096"/>
              <a:gd name="connsiteX112" fmla="*/ 3522198 w 5458152"/>
              <a:gd name="connsiteY112" fmla="*/ 1500961 h 2351096"/>
              <a:gd name="connsiteX113" fmla="*/ 3144827 w 5458152"/>
              <a:gd name="connsiteY113" fmla="*/ 1559018 h 2351096"/>
              <a:gd name="connsiteX114" fmla="*/ 3101284 w 5458152"/>
              <a:gd name="connsiteY114" fmla="*/ 1646104 h 2351096"/>
              <a:gd name="connsiteX115" fmla="*/ 3014198 w 5458152"/>
              <a:gd name="connsiteY115" fmla="*/ 1689646 h 2351096"/>
              <a:gd name="connsiteX116" fmla="*/ 2956141 w 5458152"/>
              <a:gd name="connsiteY116" fmla="*/ 1704161 h 2351096"/>
              <a:gd name="connsiteX117" fmla="*/ 2869055 w 5458152"/>
              <a:gd name="connsiteY117" fmla="*/ 1689646 h 2351096"/>
              <a:gd name="connsiteX118" fmla="*/ 2854541 w 5458152"/>
              <a:gd name="connsiteY118" fmla="*/ 1617075 h 2351096"/>
              <a:gd name="connsiteX119" fmla="*/ 2840027 w 5458152"/>
              <a:gd name="connsiteY119" fmla="*/ 1370332 h 2351096"/>
              <a:gd name="connsiteX120" fmla="*/ 2752941 w 5458152"/>
              <a:gd name="connsiteY120" fmla="*/ 1341304 h 2351096"/>
              <a:gd name="connsiteX121" fmla="*/ 2259455 w 5458152"/>
              <a:gd name="connsiteY121" fmla="*/ 1355818 h 2351096"/>
              <a:gd name="connsiteX122" fmla="*/ 2215912 w 5458152"/>
              <a:gd name="connsiteY122" fmla="*/ 1399361 h 2351096"/>
              <a:gd name="connsiteX123" fmla="*/ 2172369 w 5458152"/>
              <a:gd name="connsiteY123" fmla="*/ 1428389 h 2351096"/>
              <a:gd name="connsiteX124" fmla="*/ 2085284 w 5458152"/>
              <a:gd name="connsiteY124" fmla="*/ 1457418 h 2351096"/>
              <a:gd name="connsiteX125" fmla="*/ 1678884 w 5458152"/>
              <a:gd name="connsiteY125" fmla="*/ 1442904 h 2351096"/>
              <a:gd name="connsiteX126" fmla="*/ 1620827 w 5458152"/>
              <a:gd name="connsiteY126" fmla="*/ 1413875 h 2351096"/>
              <a:gd name="connsiteX127" fmla="*/ 1519227 w 5458152"/>
              <a:gd name="connsiteY127" fmla="*/ 1384846 h 2351096"/>
              <a:gd name="connsiteX128" fmla="*/ 1432141 w 5458152"/>
              <a:gd name="connsiteY128" fmla="*/ 1326789 h 2351096"/>
              <a:gd name="connsiteX129" fmla="*/ 1388598 w 5458152"/>
              <a:gd name="connsiteY129" fmla="*/ 1297761 h 2351096"/>
              <a:gd name="connsiteX130" fmla="*/ 1345055 w 5458152"/>
              <a:gd name="connsiteY130" fmla="*/ 1268732 h 2351096"/>
              <a:gd name="connsiteX131" fmla="*/ 1257969 w 5458152"/>
              <a:gd name="connsiteY131" fmla="*/ 1239704 h 2351096"/>
              <a:gd name="connsiteX132" fmla="*/ 1127341 w 5458152"/>
              <a:gd name="connsiteY132" fmla="*/ 1152618 h 2351096"/>
              <a:gd name="connsiteX133" fmla="*/ 1040255 w 5458152"/>
              <a:gd name="connsiteY133" fmla="*/ 1094561 h 2351096"/>
              <a:gd name="connsiteX134" fmla="*/ 996712 w 5458152"/>
              <a:gd name="connsiteY134" fmla="*/ 1080046 h 2351096"/>
              <a:gd name="connsiteX135" fmla="*/ 938655 w 5458152"/>
              <a:gd name="connsiteY135" fmla="*/ 1065532 h 2351096"/>
              <a:gd name="connsiteX136" fmla="*/ 851569 w 5458152"/>
              <a:gd name="connsiteY136" fmla="*/ 1036504 h 2351096"/>
              <a:gd name="connsiteX137" fmla="*/ 778998 w 5458152"/>
              <a:gd name="connsiteY137" fmla="*/ 1051018 h 2351096"/>
              <a:gd name="connsiteX138" fmla="*/ 735455 w 5458152"/>
              <a:gd name="connsiteY138" fmla="*/ 1138104 h 2351096"/>
              <a:gd name="connsiteX139" fmla="*/ 691912 w 5458152"/>
              <a:gd name="connsiteY139" fmla="*/ 1167132 h 2351096"/>
              <a:gd name="connsiteX140" fmla="*/ 459684 w 5458152"/>
              <a:gd name="connsiteY140" fmla="*/ 1210675 h 2351096"/>
              <a:gd name="connsiteX141" fmla="*/ 329055 w 5458152"/>
              <a:gd name="connsiteY141" fmla="*/ 1225189 h 2351096"/>
              <a:gd name="connsiteX142" fmla="*/ 38769 w 5458152"/>
              <a:gd name="connsiteY142" fmla="*/ 1210675 h 2351096"/>
              <a:gd name="connsiteX143" fmla="*/ 53284 w 5458152"/>
              <a:gd name="connsiteY143" fmla="*/ 1080046 h 2351096"/>
              <a:gd name="connsiteX144" fmla="*/ 183912 w 5458152"/>
              <a:gd name="connsiteY144" fmla="*/ 1036504 h 2351096"/>
              <a:gd name="connsiteX145" fmla="*/ 212941 w 5458152"/>
              <a:gd name="connsiteY145" fmla="*/ 992961 h 2351096"/>
              <a:gd name="connsiteX146" fmla="*/ 227455 w 5458152"/>
              <a:gd name="connsiteY146" fmla="*/ 949418 h 2351096"/>
              <a:gd name="connsiteX147" fmla="*/ 314541 w 5458152"/>
              <a:gd name="connsiteY147" fmla="*/ 891361 h 2351096"/>
              <a:gd name="connsiteX148" fmla="*/ 343569 w 5458152"/>
              <a:gd name="connsiteY148" fmla="*/ 847818 h 2351096"/>
              <a:gd name="connsiteX149" fmla="*/ 459684 w 5458152"/>
              <a:gd name="connsiteY149" fmla="*/ 789761 h 2351096"/>
              <a:gd name="connsiteX150" fmla="*/ 445169 w 5458152"/>
              <a:gd name="connsiteY150" fmla="*/ 673646 h 2351096"/>
              <a:gd name="connsiteX151" fmla="*/ 575798 w 5458152"/>
              <a:gd name="connsiteY151" fmla="*/ 572046 h 2351096"/>
              <a:gd name="connsiteX152" fmla="*/ 619341 w 5458152"/>
              <a:gd name="connsiteY152" fmla="*/ 528504 h 2351096"/>
              <a:gd name="connsiteX153" fmla="*/ 575798 w 5458152"/>
              <a:gd name="connsiteY153" fmla="*/ 383361 h 235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5458152" h="2351096">
                <a:moveTo>
                  <a:pt x="590312" y="513989"/>
                </a:moveTo>
                <a:cubicBezTo>
                  <a:pt x="585474" y="470446"/>
                  <a:pt x="567961" y="426465"/>
                  <a:pt x="575798" y="383361"/>
                </a:cubicBezTo>
                <a:cubicBezTo>
                  <a:pt x="578919" y="366198"/>
                  <a:pt x="601917" y="355162"/>
                  <a:pt x="619341" y="354332"/>
                </a:cubicBezTo>
                <a:lnTo>
                  <a:pt x="880598" y="368846"/>
                </a:lnTo>
                <a:cubicBezTo>
                  <a:pt x="901134" y="375692"/>
                  <a:pt x="963970" y="397875"/>
                  <a:pt x="982198" y="397875"/>
                </a:cubicBezTo>
                <a:cubicBezTo>
                  <a:pt x="1083913" y="397875"/>
                  <a:pt x="1185398" y="388199"/>
                  <a:pt x="1286998" y="383361"/>
                </a:cubicBezTo>
                <a:lnTo>
                  <a:pt x="1374084" y="325304"/>
                </a:lnTo>
                <a:lnTo>
                  <a:pt x="1417627" y="296275"/>
                </a:lnTo>
                <a:lnTo>
                  <a:pt x="1533741" y="325304"/>
                </a:lnTo>
                <a:cubicBezTo>
                  <a:pt x="1553093" y="330142"/>
                  <a:pt x="1572874" y="333510"/>
                  <a:pt x="1591798" y="339818"/>
                </a:cubicBezTo>
                <a:lnTo>
                  <a:pt x="1635341" y="354332"/>
                </a:lnTo>
                <a:cubicBezTo>
                  <a:pt x="1649745" y="353485"/>
                  <a:pt x="1849902" y="363167"/>
                  <a:pt x="1925627" y="325304"/>
                </a:cubicBezTo>
                <a:cubicBezTo>
                  <a:pt x="1941229" y="317503"/>
                  <a:pt x="1954655" y="305951"/>
                  <a:pt x="1969169" y="296275"/>
                </a:cubicBezTo>
                <a:cubicBezTo>
                  <a:pt x="2069533" y="316347"/>
                  <a:pt x="2044159" y="318900"/>
                  <a:pt x="2172369" y="296275"/>
                </a:cubicBezTo>
                <a:cubicBezTo>
                  <a:pt x="2211658" y="289342"/>
                  <a:pt x="2288484" y="267246"/>
                  <a:pt x="2288484" y="267246"/>
                </a:cubicBezTo>
                <a:cubicBezTo>
                  <a:pt x="2298160" y="252732"/>
                  <a:pt x="2300407" y="227125"/>
                  <a:pt x="2317512" y="223704"/>
                </a:cubicBezTo>
                <a:cubicBezTo>
                  <a:pt x="2403038" y="206599"/>
                  <a:pt x="2491877" y="216745"/>
                  <a:pt x="2578769" y="209189"/>
                </a:cubicBezTo>
                <a:cubicBezTo>
                  <a:pt x="2603346" y="207052"/>
                  <a:pt x="2627150" y="199513"/>
                  <a:pt x="2651341" y="194675"/>
                </a:cubicBezTo>
                <a:cubicBezTo>
                  <a:pt x="2680370" y="175323"/>
                  <a:pt x="2727395" y="169716"/>
                  <a:pt x="2738427" y="136618"/>
                </a:cubicBezTo>
                <a:cubicBezTo>
                  <a:pt x="2758457" y="76526"/>
                  <a:pt x="2744455" y="105805"/>
                  <a:pt x="2781969" y="49532"/>
                </a:cubicBezTo>
                <a:cubicBezTo>
                  <a:pt x="2977130" y="63472"/>
                  <a:pt x="2968944" y="0"/>
                  <a:pt x="2999684" y="107589"/>
                </a:cubicBezTo>
                <a:cubicBezTo>
                  <a:pt x="3005164" y="126769"/>
                  <a:pt x="3009360" y="146294"/>
                  <a:pt x="3014198" y="165646"/>
                </a:cubicBezTo>
                <a:cubicBezTo>
                  <a:pt x="3009360" y="184999"/>
                  <a:pt x="3013789" y="209598"/>
                  <a:pt x="2999684" y="223704"/>
                </a:cubicBezTo>
                <a:cubicBezTo>
                  <a:pt x="2958446" y="264943"/>
                  <a:pt x="2895524" y="207483"/>
                  <a:pt x="2985169" y="267246"/>
                </a:cubicBezTo>
                <a:cubicBezTo>
                  <a:pt x="3072255" y="262408"/>
                  <a:pt x="3159600" y="261001"/>
                  <a:pt x="3246427" y="252732"/>
                </a:cubicBezTo>
                <a:cubicBezTo>
                  <a:pt x="3261657" y="251282"/>
                  <a:pt x="3279151" y="249036"/>
                  <a:pt x="3289969" y="238218"/>
                </a:cubicBezTo>
                <a:cubicBezTo>
                  <a:pt x="3300787" y="227400"/>
                  <a:pt x="3299646" y="209189"/>
                  <a:pt x="3304484" y="194675"/>
                </a:cubicBezTo>
                <a:cubicBezTo>
                  <a:pt x="3299646" y="180161"/>
                  <a:pt x="3300787" y="161950"/>
                  <a:pt x="3289969" y="151132"/>
                </a:cubicBezTo>
                <a:cubicBezTo>
                  <a:pt x="3279151" y="140314"/>
                  <a:pt x="3261429" y="139618"/>
                  <a:pt x="3246427" y="136618"/>
                </a:cubicBezTo>
                <a:cubicBezTo>
                  <a:pt x="3212881" y="129909"/>
                  <a:pt x="3178694" y="126942"/>
                  <a:pt x="3144827" y="122104"/>
                </a:cubicBezTo>
                <a:cubicBezTo>
                  <a:pt x="3228439" y="94231"/>
                  <a:pt x="3230997" y="87026"/>
                  <a:pt x="3362541" y="122104"/>
                </a:cubicBezTo>
                <a:cubicBezTo>
                  <a:pt x="3394968" y="130751"/>
                  <a:pt x="3414628" y="188705"/>
                  <a:pt x="3435112" y="209189"/>
                </a:cubicBezTo>
                <a:cubicBezTo>
                  <a:pt x="3447447" y="221524"/>
                  <a:pt x="3464460" y="228079"/>
                  <a:pt x="3478655" y="238218"/>
                </a:cubicBezTo>
                <a:cubicBezTo>
                  <a:pt x="3555541" y="293137"/>
                  <a:pt x="3509595" y="272722"/>
                  <a:pt x="3580255" y="296275"/>
                </a:cubicBezTo>
                <a:cubicBezTo>
                  <a:pt x="3594769" y="305951"/>
                  <a:pt x="3612901" y="311682"/>
                  <a:pt x="3623798" y="325304"/>
                </a:cubicBezTo>
                <a:cubicBezTo>
                  <a:pt x="3655726" y="365214"/>
                  <a:pt x="3627259" y="457270"/>
                  <a:pt x="3623798" y="484961"/>
                </a:cubicBezTo>
                <a:cubicBezTo>
                  <a:pt x="3604446" y="480123"/>
                  <a:pt x="3579847" y="456341"/>
                  <a:pt x="3565741" y="470446"/>
                </a:cubicBezTo>
                <a:cubicBezTo>
                  <a:pt x="3553406" y="482781"/>
                  <a:pt x="3587684" y="498049"/>
                  <a:pt x="3594769" y="513989"/>
                </a:cubicBezTo>
                <a:cubicBezTo>
                  <a:pt x="3607196" y="541951"/>
                  <a:pt x="3616377" y="571390"/>
                  <a:pt x="3623798" y="601075"/>
                </a:cubicBezTo>
                <a:cubicBezTo>
                  <a:pt x="3628636" y="620427"/>
                  <a:pt x="3630454" y="640797"/>
                  <a:pt x="3638312" y="659132"/>
                </a:cubicBezTo>
                <a:cubicBezTo>
                  <a:pt x="3645184" y="675166"/>
                  <a:pt x="3657665" y="688161"/>
                  <a:pt x="3667341" y="702675"/>
                </a:cubicBezTo>
                <a:cubicBezTo>
                  <a:pt x="3662503" y="722027"/>
                  <a:pt x="3658559" y="741625"/>
                  <a:pt x="3652827" y="760732"/>
                </a:cubicBezTo>
                <a:cubicBezTo>
                  <a:pt x="3644034" y="790040"/>
                  <a:pt x="3623798" y="847818"/>
                  <a:pt x="3623798" y="847818"/>
                </a:cubicBezTo>
                <a:cubicBezTo>
                  <a:pt x="3633359" y="876503"/>
                  <a:pt x="3641762" y="914441"/>
                  <a:pt x="3667341" y="934904"/>
                </a:cubicBezTo>
                <a:cubicBezTo>
                  <a:pt x="3679288" y="944461"/>
                  <a:pt x="3696370" y="944580"/>
                  <a:pt x="3710884" y="949418"/>
                </a:cubicBezTo>
                <a:cubicBezTo>
                  <a:pt x="3715722" y="963932"/>
                  <a:pt x="3717968" y="979587"/>
                  <a:pt x="3725398" y="992961"/>
                </a:cubicBezTo>
                <a:cubicBezTo>
                  <a:pt x="3750646" y="1038408"/>
                  <a:pt x="3796433" y="1105904"/>
                  <a:pt x="3841512" y="1138104"/>
                </a:cubicBezTo>
                <a:cubicBezTo>
                  <a:pt x="3853962" y="1146997"/>
                  <a:pt x="3871681" y="1145188"/>
                  <a:pt x="3885055" y="1152618"/>
                </a:cubicBezTo>
                <a:cubicBezTo>
                  <a:pt x="3915553" y="1169561"/>
                  <a:pt x="3943112" y="1191323"/>
                  <a:pt x="3972141" y="1210675"/>
                </a:cubicBezTo>
                <a:cubicBezTo>
                  <a:pt x="3986655" y="1220351"/>
                  <a:pt x="3999135" y="1234188"/>
                  <a:pt x="4015684" y="1239704"/>
                </a:cubicBezTo>
                <a:lnTo>
                  <a:pt x="4059227" y="1254218"/>
                </a:lnTo>
                <a:cubicBezTo>
                  <a:pt x="4093094" y="1249380"/>
                  <a:pt x="4127281" y="1246413"/>
                  <a:pt x="4160827" y="1239704"/>
                </a:cubicBezTo>
                <a:cubicBezTo>
                  <a:pt x="4175829" y="1236704"/>
                  <a:pt x="4189070" y="1225189"/>
                  <a:pt x="4204369" y="1225189"/>
                </a:cubicBezTo>
                <a:cubicBezTo>
                  <a:pt x="4248180" y="1225189"/>
                  <a:pt x="4291455" y="1234866"/>
                  <a:pt x="4334998" y="1239704"/>
                </a:cubicBezTo>
                <a:cubicBezTo>
                  <a:pt x="4349512" y="1249380"/>
                  <a:pt x="4365140" y="1257565"/>
                  <a:pt x="4378541" y="1268732"/>
                </a:cubicBezTo>
                <a:cubicBezTo>
                  <a:pt x="4426692" y="1308857"/>
                  <a:pt x="4411572" y="1314276"/>
                  <a:pt x="4465627" y="1341304"/>
                </a:cubicBezTo>
                <a:cubicBezTo>
                  <a:pt x="4479311" y="1348146"/>
                  <a:pt x="4495485" y="1348976"/>
                  <a:pt x="4509169" y="1355818"/>
                </a:cubicBezTo>
                <a:cubicBezTo>
                  <a:pt x="4524771" y="1363619"/>
                  <a:pt x="4536379" y="1378721"/>
                  <a:pt x="4552712" y="1384846"/>
                </a:cubicBezTo>
                <a:cubicBezTo>
                  <a:pt x="4575811" y="1393508"/>
                  <a:pt x="4601351" y="1393378"/>
                  <a:pt x="4625284" y="1399361"/>
                </a:cubicBezTo>
                <a:cubicBezTo>
                  <a:pt x="4640127" y="1403072"/>
                  <a:pt x="4653576" y="1412655"/>
                  <a:pt x="4668827" y="1413875"/>
                </a:cubicBezTo>
                <a:cubicBezTo>
                  <a:pt x="4775036" y="1422372"/>
                  <a:pt x="4881777" y="1422132"/>
                  <a:pt x="4988141" y="1428389"/>
                </a:cubicBezTo>
                <a:cubicBezTo>
                  <a:pt x="5046299" y="1431810"/>
                  <a:pt x="5104255" y="1438066"/>
                  <a:pt x="5162312" y="1442904"/>
                </a:cubicBezTo>
                <a:cubicBezTo>
                  <a:pt x="5167150" y="1476771"/>
                  <a:pt x="5170707" y="1510845"/>
                  <a:pt x="5176827" y="1544504"/>
                </a:cubicBezTo>
                <a:cubicBezTo>
                  <a:pt x="5184229" y="1585216"/>
                  <a:pt x="5190195" y="1615930"/>
                  <a:pt x="5220369" y="1646104"/>
                </a:cubicBezTo>
                <a:cubicBezTo>
                  <a:pt x="5237474" y="1663209"/>
                  <a:pt x="5254959" y="1683779"/>
                  <a:pt x="5278427" y="1689646"/>
                </a:cubicBezTo>
                <a:cubicBezTo>
                  <a:pt x="5334946" y="1703776"/>
                  <a:pt x="5394541" y="1699323"/>
                  <a:pt x="5452598" y="1704161"/>
                </a:cubicBezTo>
                <a:cubicBezTo>
                  <a:pt x="5447760" y="1742866"/>
                  <a:pt x="5458152" y="1786828"/>
                  <a:pt x="5438084" y="1820275"/>
                </a:cubicBezTo>
                <a:cubicBezTo>
                  <a:pt x="5424679" y="1842616"/>
                  <a:pt x="5389998" y="1840400"/>
                  <a:pt x="5365512" y="1849304"/>
                </a:cubicBezTo>
                <a:cubicBezTo>
                  <a:pt x="5239023" y="1895300"/>
                  <a:pt x="5321463" y="1863961"/>
                  <a:pt x="5220369" y="1892846"/>
                </a:cubicBezTo>
                <a:cubicBezTo>
                  <a:pt x="5116221" y="1922603"/>
                  <a:pt x="5251817" y="1892363"/>
                  <a:pt x="5104255" y="1921875"/>
                </a:cubicBezTo>
                <a:cubicBezTo>
                  <a:pt x="5099417" y="1936389"/>
                  <a:pt x="5078923" y="1954600"/>
                  <a:pt x="5089741" y="1965418"/>
                </a:cubicBezTo>
                <a:cubicBezTo>
                  <a:pt x="5111378" y="1987054"/>
                  <a:pt x="5176827" y="1994446"/>
                  <a:pt x="5176827" y="1994446"/>
                </a:cubicBezTo>
                <a:cubicBezTo>
                  <a:pt x="5191341" y="2004122"/>
                  <a:pt x="5204767" y="2015674"/>
                  <a:pt x="5220369" y="2023475"/>
                </a:cubicBezTo>
                <a:cubicBezTo>
                  <a:pt x="5249142" y="2037861"/>
                  <a:pt x="5310464" y="2047773"/>
                  <a:pt x="5336484" y="2052504"/>
                </a:cubicBezTo>
                <a:cubicBezTo>
                  <a:pt x="5365438" y="2057768"/>
                  <a:pt x="5394541" y="2062180"/>
                  <a:pt x="5423569" y="2067018"/>
                </a:cubicBezTo>
                <a:cubicBezTo>
                  <a:pt x="5404217" y="2076694"/>
                  <a:pt x="5385601" y="2088010"/>
                  <a:pt x="5365512" y="2096046"/>
                </a:cubicBezTo>
                <a:cubicBezTo>
                  <a:pt x="5337102" y="2107410"/>
                  <a:pt x="5278427" y="2125075"/>
                  <a:pt x="5278427" y="2125075"/>
                </a:cubicBezTo>
                <a:cubicBezTo>
                  <a:pt x="5220370" y="2120237"/>
                  <a:pt x="5162003" y="2118261"/>
                  <a:pt x="5104255" y="2110561"/>
                </a:cubicBezTo>
                <a:cubicBezTo>
                  <a:pt x="5047545" y="2103000"/>
                  <a:pt x="5069586" y="2090315"/>
                  <a:pt x="5017169" y="2067018"/>
                </a:cubicBezTo>
                <a:cubicBezTo>
                  <a:pt x="4989208" y="2054591"/>
                  <a:pt x="4960088" y="2043990"/>
                  <a:pt x="4930084" y="2037989"/>
                </a:cubicBezTo>
                <a:cubicBezTo>
                  <a:pt x="4814552" y="2014883"/>
                  <a:pt x="4882031" y="2026199"/>
                  <a:pt x="4726884" y="2008961"/>
                </a:cubicBezTo>
                <a:cubicBezTo>
                  <a:pt x="4712370" y="1999285"/>
                  <a:pt x="4700610" y="1982399"/>
                  <a:pt x="4683341" y="1979932"/>
                </a:cubicBezTo>
                <a:cubicBezTo>
                  <a:pt x="4632173" y="1972622"/>
                  <a:pt x="4611810" y="2007920"/>
                  <a:pt x="4581741" y="2037989"/>
                </a:cubicBezTo>
                <a:cubicBezTo>
                  <a:pt x="4586579" y="2067018"/>
                  <a:pt x="4583094" y="2098753"/>
                  <a:pt x="4596255" y="2125075"/>
                </a:cubicBezTo>
                <a:cubicBezTo>
                  <a:pt x="4610121" y="2152807"/>
                  <a:pt x="4660442" y="2157169"/>
                  <a:pt x="4683341" y="2168618"/>
                </a:cubicBezTo>
                <a:cubicBezTo>
                  <a:pt x="4698943" y="2176419"/>
                  <a:pt x="4712370" y="2187970"/>
                  <a:pt x="4726884" y="2197646"/>
                </a:cubicBezTo>
                <a:cubicBezTo>
                  <a:pt x="4722046" y="2216999"/>
                  <a:pt x="4722266" y="2238384"/>
                  <a:pt x="4712369" y="2255704"/>
                </a:cubicBezTo>
                <a:cubicBezTo>
                  <a:pt x="4669695" y="2330384"/>
                  <a:pt x="4635131" y="2295034"/>
                  <a:pt x="4552712" y="2284732"/>
                </a:cubicBezTo>
                <a:cubicBezTo>
                  <a:pt x="4538198" y="2275056"/>
                  <a:pt x="4520066" y="2269325"/>
                  <a:pt x="4509169" y="2255704"/>
                </a:cubicBezTo>
                <a:cubicBezTo>
                  <a:pt x="4499612" y="2243757"/>
                  <a:pt x="4503142" y="2224891"/>
                  <a:pt x="4494655" y="2212161"/>
                </a:cubicBezTo>
                <a:cubicBezTo>
                  <a:pt x="4483269" y="2195082"/>
                  <a:pt x="4465626" y="2183132"/>
                  <a:pt x="4451112" y="2168618"/>
                </a:cubicBezTo>
                <a:cubicBezTo>
                  <a:pt x="4395986" y="2172293"/>
                  <a:pt x="4200987" y="2115908"/>
                  <a:pt x="4218884" y="2241189"/>
                </a:cubicBezTo>
                <a:cubicBezTo>
                  <a:pt x="4221351" y="2258458"/>
                  <a:pt x="4238236" y="2270218"/>
                  <a:pt x="4247912" y="2284732"/>
                </a:cubicBezTo>
                <a:cubicBezTo>
                  <a:pt x="4233398" y="2294408"/>
                  <a:pt x="4219971" y="2305960"/>
                  <a:pt x="4204369" y="2313761"/>
                </a:cubicBezTo>
                <a:cubicBezTo>
                  <a:pt x="4145302" y="2343295"/>
                  <a:pt x="4121244" y="2323327"/>
                  <a:pt x="4044712" y="2313761"/>
                </a:cubicBezTo>
                <a:cubicBezTo>
                  <a:pt x="4030198" y="2304085"/>
                  <a:pt x="4016771" y="2292533"/>
                  <a:pt x="4001169" y="2284732"/>
                </a:cubicBezTo>
                <a:cubicBezTo>
                  <a:pt x="3880986" y="2224640"/>
                  <a:pt x="4038874" y="2324383"/>
                  <a:pt x="3914084" y="2241189"/>
                </a:cubicBezTo>
                <a:cubicBezTo>
                  <a:pt x="3852910" y="2057675"/>
                  <a:pt x="3954964" y="2351096"/>
                  <a:pt x="3870541" y="2154104"/>
                </a:cubicBezTo>
                <a:cubicBezTo>
                  <a:pt x="3862683" y="2135769"/>
                  <a:pt x="3859307" y="2115723"/>
                  <a:pt x="3856027" y="2096046"/>
                </a:cubicBezTo>
                <a:cubicBezTo>
                  <a:pt x="3849614" y="2057571"/>
                  <a:pt x="3870505" y="2006025"/>
                  <a:pt x="3841512" y="1979932"/>
                </a:cubicBezTo>
                <a:cubicBezTo>
                  <a:pt x="3808948" y="1950624"/>
                  <a:pt x="3754254" y="1971614"/>
                  <a:pt x="3710884" y="1965418"/>
                </a:cubicBezTo>
                <a:cubicBezTo>
                  <a:pt x="3654532" y="1957368"/>
                  <a:pt x="3547213" y="1942443"/>
                  <a:pt x="3478655" y="1921875"/>
                </a:cubicBezTo>
                <a:cubicBezTo>
                  <a:pt x="3449347" y="1913082"/>
                  <a:pt x="3417029" y="1909819"/>
                  <a:pt x="3391569" y="1892846"/>
                </a:cubicBezTo>
                <a:lnTo>
                  <a:pt x="3348027" y="1863818"/>
                </a:lnTo>
                <a:cubicBezTo>
                  <a:pt x="3362541" y="1854142"/>
                  <a:pt x="3375967" y="1842590"/>
                  <a:pt x="3391569" y="1834789"/>
                </a:cubicBezTo>
                <a:cubicBezTo>
                  <a:pt x="3405253" y="1827947"/>
                  <a:pt x="3420269" y="1823986"/>
                  <a:pt x="3435112" y="1820275"/>
                </a:cubicBezTo>
                <a:cubicBezTo>
                  <a:pt x="3478385" y="1809457"/>
                  <a:pt x="3522198" y="1800922"/>
                  <a:pt x="3565741" y="1791246"/>
                </a:cubicBezTo>
                <a:cubicBezTo>
                  <a:pt x="3560903" y="1771894"/>
                  <a:pt x="3563688" y="1748766"/>
                  <a:pt x="3551227" y="1733189"/>
                </a:cubicBezTo>
                <a:cubicBezTo>
                  <a:pt x="3541670" y="1721242"/>
                  <a:pt x="3521368" y="1725517"/>
                  <a:pt x="3507684" y="1718675"/>
                </a:cubicBezTo>
                <a:cubicBezTo>
                  <a:pt x="3492082" y="1710874"/>
                  <a:pt x="3478655" y="1699322"/>
                  <a:pt x="3464141" y="1689646"/>
                </a:cubicBezTo>
                <a:cubicBezTo>
                  <a:pt x="3463173" y="1686741"/>
                  <a:pt x="3408986" y="1582241"/>
                  <a:pt x="3449627" y="1559018"/>
                </a:cubicBezTo>
                <a:cubicBezTo>
                  <a:pt x="3475178" y="1544417"/>
                  <a:pt x="3507684" y="1549342"/>
                  <a:pt x="3536712" y="1544504"/>
                </a:cubicBezTo>
                <a:cubicBezTo>
                  <a:pt x="3531874" y="1529990"/>
                  <a:pt x="3537445" y="1502232"/>
                  <a:pt x="3522198" y="1500961"/>
                </a:cubicBezTo>
                <a:cubicBezTo>
                  <a:pt x="3209339" y="1474889"/>
                  <a:pt x="3259483" y="1444359"/>
                  <a:pt x="3144827" y="1559018"/>
                </a:cubicBezTo>
                <a:cubicBezTo>
                  <a:pt x="3133022" y="1594430"/>
                  <a:pt x="3129419" y="1617969"/>
                  <a:pt x="3101284" y="1646104"/>
                </a:cubicBezTo>
                <a:cubicBezTo>
                  <a:pt x="3075840" y="1671548"/>
                  <a:pt x="3047251" y="1680202"/>
                  <a:pt x="3014198" y="1689646"/>
                </a:cubicBezTo>
                <a:cubicBezTo>
                  <a:pt x="2995018" y="1695126"/>
                  <a:pt x="2975493" y="1699323"/>
                  <a:pt x="2956141" y="1704161"/>
                </a:cubicBezTo>
                <a:cubicBezTo>
                  <a:pt x="2927112" y="1699323"/>
                  <a:pt x="2891399" y="1708798"/>
                  <a:pt x="2869055" y="1689646"/>
                </a:cubicBezTo>
                <a:cubicBezTo>
                  <a:pt x="2850325" y="1673591"/>
                  <a:pt x="2856774" y="1641643"/>
                  <a:pt x="2854541" y="1617075"/>
                </a:cubicBezTo>
                <a:cubicBezTo>
                  <a:pt x="2847082" y="1535024"/>
                  <a:pt x="2868510" y="1447642"/>
                  <a:pt x="2840027" y="1370332"/>
                </a:cubicBezTo>
                <a:cubicBezTo>
                  <a:pt x="2829449" y="1341620"/>
                  <a:pt x="2752941" y="1341304"/>
                  <a:pt x="2752941" y="1341304"/>
                </a:cubicBezTo>
                <a:cubicBezTo>
                  <a:pt x="2588446" y="1346142"/>
                  <a:pt x="2423068" y="1338130"/>
                  <a:pt x="2259455" y="1355818"/>
                </a:cubicBezTo>
                <a:cubicBezTo>
                  <a:pt x="2239048" y="1358024"/>
                  <a:pt x="2231681" y="1386220"/>
                  <a:pt x="2215912" y="1399361"/>
                </a:cubicBezTo>
                <a:cubicBezTo>
                  <a:pt x="2202511" y="1410528"/>
                  <a:pt x="2188309" y="1421304"/>
                  <a:pt x="2172369" y="1428389"/>
                </a:cubicBezTo>
                <a:cubicBezTo>
                  <a:pt x="2144408" y="1440816"/>
                  <a:pt x="2085284" y="1457418"/>
                  <a:pt x="2085284" y="1457418"/>
                </a:cubicBezTo>
                <a:cubicBezTo>
                  <a:pt x="1949817" y="1452580"/>
                  <a:pt x="1813845" y="1455557"/>
                  <a:pt x="1678884" y="1442904"/>
                </a:cubicBezTo>
                <a:cubicBezTo>
                  <a:pt x="1657342" y="1440884"/>
                  <a:pt x="1641086" y="1421472"/>
                  <a:pt x="1620827" y="1413875"/>
                </a:cubicBezTo>
                <a:cubicBezTo>
                  <a:pt x="1597689" y="1405198"/>
                  <a:pt x="1543529" y="1398347"/>
                  <a:pt x="1519227" y="1384846"/>
                </a:cubicBezTo>
                <a:cubicBezTo>
                  <a:pt x="1488729" y="1367903"/>
                  <a:pt x="1461170" y="1346141"/>
                  <a:pt x="1432141" y="1326789"/>
                </a:cubicBezTo>
                <a:lnTo>
                  <a:pt x="1388598" y="1297761"/>
                </a:lnTo>
                <a:cubicBezTo>
                  <a:pt x="1374084" y="1288085"/>
                  <a:pt x="1361604" y="1274248"/>
                  <a:pt x="1345055" y="1268732"/>
                </a:cubicBezTo>
                <a:lnTo>
                  <a:pt x="1257969" y="1239704"/>
                </a:lnTo>
                <a:lnTo>
                  <a:pt x="1127341" y="1152618"/>
                </a:lnTo>
                <a:lnTo>
                  <a:pt x="1040255" y="1094561"/>
                </a:lnTo>
                <a:cubicBezTo>
                  <a:pt x="1025741" y="1089723"/>
                  <a:pt x="1011423" y="1084249"/>
                  <a:pt x="996712" y="1080046"/>
                </a:cubicBezTo>
                <a:cubicBezTo>
                  <a:pt x="977532" y="1074566"/>
                  <a:pt x="957762" y="1071264"/>
                  <a:pt x="938655" y="1065532"/>
                </a:cubicBezTo>
                <a:cubicBezTo>
                  <a:pt x="909347" y="1056740"/>
                  <a:pt x="851569" y="1036504"/>
                  <a:pt x="851569" y="1036504"/>
                </a:cubicBezTo>
                <a:cubicBezTo>
                  <a:pt x="827379" y="1041342"/>
                  <a:pt x="800417" y="1038779"/>
                  <a:pt x="778998" y="1051018"/>
                </a:cubicBezTo>
                <a:cubicBezTo>
                  <a:pt x="733918" y="1076778"/>
                  <a:pt x="762120" y="1104773"/>
                  <a:pt x="735455" y="1138104"/>
                </a:cubicBezTo>
                <a:cubicBezTo>
                  <a:pt x="724558" y="1151725"/>
                  <a:pt x="707852" y="1160047"/>
                  <a:pt x="691912" y="1167132"/>
                </a:cubicBezTo>
                <a:cubicBezTo>
                  <a:pt x="600621" y="1207706"/>
                  <a:pt x="568660" y="1199204"/>
                  <a:pt x="459684" y="1210675"/>
                </a:cubicBezTo>
                <a:lnTo>
                  <a:pt x="329055" y="1225189"/>
                </a:lnTo>
                <a:cubicBezTo>
                  <a:pt x="232293" y="1220351"/>
                  <a:pt x="124502" y="1255798"/>
                  <a:pt x="38769" y="1210675"/>
                </a:cubicBezTo>
                <a:cubicBezTo>
                  <a:pt x="0" y="1190270"/>
                  <a:pt x="38312" y="1121219"/>
                  <a:pt x="53284" y="1080046"/>
                </a:cubicBezTo>
                <a:cubicBezTo>
                  <a:pt x="66451" y="1043838"/>
                  <a:pt x="172176" y="1038460"/>
                  <a:pt x="183912" y="1036504"/>
                </a:cubicBezTo>
                <a:cubicBezTo>
                  <a:pt x="193588" y="1021990"/>
                  <a:pt x="205140" y="1008563"/>
                  <a:pt x="212941" y="992961"/>
                </a:cubicBezTo>
                <a:cubicBezTo>
                  <a:pt x="219783" y="979277"/>
                  <a:pt x="216637" y="960236"/>
                  <a:pt x="227455" y="949418"/>
                </a:cubicBezTo>
                <a:cubicBezTo>
                  <a:pt x="252125" y="924748"/>
                  <a:pt x="314541" y="891361"/>
                  <a:pt x="314541" y="891361"/>
                </a:cubicBezTo>
                <a:cubicBezTo>
                  <a:pt x="324217" y="876847"/>
                  <a:pt x="327629" y="854903"/>
                  <a:pt x="343569" y="847818"/>
                </a:cubicBezTo>
                <a:cubicBezTo>
                  <a:pt x="474093" y="789807"/>
                  <a:pt x="428188" y="884244"/>
                  <a:pt x="459684" y="789761"/>
                </a:cubicBezTo>
                <a:cubicBezTo>
                  <a:pt x="454846" y="751056"/>
                  <a:pt x="432050" y="710380"/>
                  <a:pt x="445169" y="673646"/>
                </a:cubicBezTo>
                <a:cubicBezTo>
                  <a:pt x="471629" y="599559"/>
                  <a:pt x="519936" y="590668"/>
                  <a:pt x="575798" y="572046"/>
                </a:cubicBezTo>
                <a:cubicBezTo>
                  <a:pt x="590312" y="557532"/>
                  <a:pt x="615669" y="548699"/>
                  <a:pt x="619341" y="528504"/>
                </a:cubicBezTo>
                <a:cubicBezTo>
                  <a:pt x="636800" y="432480"/>
                  <a:pt x="620597" y="428158"/>
                  <a:pt x="575798" y="383361"/>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TextBox 11"/>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linds(horizontal)">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blinds(horizontal)">
                                      <p:cBhvr>
                                        <p:cTn id="17" dur="500"/>
                                        <p:tgtEl>
                                          <p:spTgt spid="7">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099"/>
                                        </p:tgtEl>
                                        <p:attrNameLst>
                                          <p:attrName>style.visibility</p:attrName>
                                        </p:attrNameLst>
                                      </p:cBhvr>
                                      <p:to>
                                        <p:strVal val="visible"/>
                                      </p:to>
                                    </p:set>
                                    <p:animEffect transition="in" filter="blinds(horizontal)">
                                      <p:cBhvr>
                                        <p:cTn id="20" dur="500"/>
                                        <p:tgtEl>
                                          <p:spTgt spid="409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2"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7">
                                            <p:txEl>
                                              <p:pRg st="2" end="2"/>
                                            </p:txEl>
                                          </p:spTgt>
                                        </p:tgtEl>
                                        <p:attrNameLst>
                                          <p:attrName>style.visibility</p:attrName>
                                        </p:attrNameLst>
                                      </p:cBhvr>
                                      <p:to>
                                        <p:strVal val="visible"/>
                                      </p:to>
                                    </p:set>
                                    <p:animEffect transition="in" filter="blinds(horizontal)">
                                      <p:cBhvr>
                                        <p:cTn id="30" dur="500"/>
                                        <p:tgtEl>
                                          <p:spTgt spid="7">
                                            <p:txEl>
                                              <p:pRg st="2" end="2"/>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Effect transition="in" filter="blinds(horizontal)">
                                      <p:cBhvr>
                                        <p:cTn id="33" dur="500"/>
                                        <p:tgtEl>
                                          <p:spTgt spid="7">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7">
                                            <p:txEl>
                                              <p:pRg st="4" end="4"/>
                                            </p:txEl>
                                          </p:spTgt>
                                        </p:tgtEl>
                                        <p:attrNameLst>
                                          <p:attrName>style.visibility</p:attrName>
                                        </p:attrNameLst>
                                      </p:cBhvr>
                                      <p:to>
                                        <p:strVal val="visible"/>
                                      </p:to>
                                    </p:set>
                                    <p:animEffect transition="in" filter="blinds(horizontal)">
                                      <p:cBhvr>
                                        <p:cTn id="38" dur="500"/>
                                        <p:tgtEl>
                                          <p:spTgt spid="7">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grpId="1" nodeType="clickEffect">
                                  <p:stCondLst>
                                    <p:cond delay="0"/>
                                  </p:stCondLst>
                                  <p:childTnLst>
                                    <p:animEffect transition="out" filter="blinds(horizontal)">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par>
                                <p:cTn id="44" presetID="3" presetClass="exit" presetSubtype="10" fill="hold" nodeType="withEffect">
                                  <p:stCondLst>
                                    <p:cond delay="0"/>
                                  </p:stCondLst>
                                  <p:childTnLst>
                                    <p:animEffect transition="out" filter="blinds(horizontal)">
                                      <p:cBhvr>
                                        <p:cTn id="45" dur="500"/>
                                        <p:tgtEl>
                                          <p:spTgt spid="4099"/>
                                        </p:tgtEl>
                                      </p:cBhvr>
                                    </p:animEffect>
                                    <p:set>
                                      <p:cBhvr>
                                        <p:cTn id="46" dur="1" fill="hold">
                                          <p:stCondLst>
                                            <p:cond delay="499"/>
                                          </p:stCondLst>
                                        </p:cTn>
                                        <p:tgtEl>
                                          <p:spTgt spid="409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8">
                                            <p:txEl>
                                              <p:pRg st="0" end="0"/>
                                            </p:txEl>
                                          </p:spTgt>
                                        </p:tgtEl>
                                        <p:attrNameLst>
                                          <p:attrName>style.visibility</p:attrName>
                                        </p:attrNameLst>
                                      </p:cBhvr>
                                      <p:to>
                                        <p:strVal val="visible"/>
                                      </p:to>
                                    </p:set>
                                    <p:animEffect transition="in" filter="blinds(horizontal)">
                                      <p:cBhvr>
                                        <p:cTn id="51" dur="500"/>
                                        <p:tgtEl>
                                          <p:spTgt spid="8">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blinds(horizontal)">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4100"/>
                                        </p:tgtEl>
                                        <p:attrNameLst>
                                          <p:attrName>style.visibility</p:attrName>
                                        </p:attrNameLst>
                                      </p:cBhvr>
                                      <p:to>
                                        <p:strVal val="visible"/>
                                      </p:to>
                                    </p:set>
                                    <p:animEffect transition="in" filter="blinds(horizontal)">
                                      <p:cBhvr>
                                        <p:cTn id="61" dur="500"/>
                                        <p:tgtEl>
                                          <p:spTgt spid="4100"/>
                                        </p:tgtEl>
                                      </p:cBhvr>
                                    </p:animEffect>
                                  </p:childTnLst>
                                </p:cTn>
                              </p:par>
                              <p:par>
                                <p:cTn id="62" presetID="3" presetClass="entr" presetSubtype="10" fill="hold" nodeType="withEffect">
                                  <p:stCondLst>
                                    <p:cond delay="0"/>
                                  </p:stCondLst>
                                  <p:childTnLst>
                                    <p:set>
                                      <p:cBhvr>
                                        <p:cTn id="63" dur="1" fill="hold">
                                          <p:stCondLst>
                                            <p:cond delay="0"/>
                                          </p:stCondLst>
                                        </p:cTn>
                                        <p:tgtEl>
                                          <p:spTgt spid="4101"/>
                                        </p:tgtEl>
                                        <p:attrNameLst>
                                          <p:attrName>style.visibility</p:attrName>
                                        </p:attrNameLst>
                                      </p:cBhvr>
                                      <p:to>
                                        <p:strVal val="visible"/>
                                      </p:to>
                                    </p:set>
                                    <p:animEffect transition="in" filter="blinds(horizontal)">
                                      <p:cBhvr>
                                        <p:cTn id="64" dur="500"/>
                                        <p:tgtEl>
                                          <p:spTgt spid="4101"/>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xit" presetSubtype="10" fill="hold" nodeType="clickEffect">
                                  <p:stCondLst>
                                    <p:cond delay="0"/>
                                  </p:stCondLst>
                                  <p:childTnLst>
                                    <p:animEffect transition="out" filter="blinds(horizontal)">
                                      <p:cBhvr>
                                        <p:cTn id="68" dur="500"/>
                                        <p:tgtEl>
                                          <p:spTgt spid="4100"/>
                                        </p:tgtEl>
                                      </p:cBhvr>
                                    </p:animEffect>
                                    <p:set>
                                      <p:cBhvr>
                                        <p:cTn id="69" dur="1" fill="hold">
                                          <p:stCondLst>
                                            <p:cond delay="499"/>
                                          </p:stCondLst>
                                        </p:cTn>
                                        <p:tgtEl>
                                          <p:spTgt spid="4100"/>
                                        </p:tgtEl>
                                        <p:attrNameLst>
                                          <p:attrName>style.visibility</p:attrName>
                                        </p:attrNameLst>
                                      </p:cBhvr>
                                      <p:to>
                                        <p:strVal val="hidden"/>
                                      </p:to>
                                    </p:set>
                                  </p:childTnLst>
                                </p:cTn>
                              </p:par>
                              <p:par>
                                <p:cTn id="70" presetID="3" presetClass="exit" presetSubtype="10" fill="hold" nodeType="withEffect">
                                  <p:stCondLst>
                                    <p:cond delay="0"/>
                                  </p:stCondLst>
                                  <p:childTnLst>
                                    <p:animEffect transition="out" filter="blinds(horizontal)">
                                      <p:cBhvr>
                                        <p:cTn id="71" dur="500"/>
                                        <p:tgtEl>
                                          <p:spTgt spid="4101"/>
                                        </p:tgtEl>
                                      </p:cBhvr>
                                    </p:animEffect>
                                    <p:set>
                                      <p:cBhvr>
                                        <p:cTn id="72" dur="1" fill="hold">
                                          <p:stCondLst>
                                            <p:cond delay="499"/>
                                          </p:stCondLst>
                                        </p:cTn>
                                        <p:tgtEl>
                                          <p:spTgt spid="41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1" animBg="1"/>
      <p:bldP spid="15"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
            <a:ext cx="8229600" cy="642966"/>
          </a:xfrm>
        </p:spPr>
        <p:txBody>
          <a:bodyPr>
            <a:noAutofit/>
          </a:bodyPr>
          <a:lstStyle/>
          <a:p>
            <a:pPr algn="l"/>
            <a:r>
              <a:rPr lang="en-GB" sz="4000" dirty="0" smtClean="0"/>
              <a:t>Area under Control</a:t>
            </a:r>
            <a:endParaRPr lang="en-GB" sz="4000" dirty="0"/>
          </a:p>
        </p:txBody>
      </p:sp>
      <p:pic>
        <p:nvPicPr>
          <p:cNvPr id="35842" name="Picture 2" descr="Where ISIS has control in Iraq and Syria"/>
          <p:cNvPicPr>
            <a:picLocks noChangeAspect="1" noChangeArrowheads="1"/>
          </p:cNvPicPr>
          <p:nvPr/>
        </p:nvPicPr>
        <p:blipFill>
          <a:blip r:embed="rId2"/>
          <a:srcRect/>
          <a:stretch>
            <a:fillRect/>
          </a:stretch>
        </p:blipFill>
        <p:spPr bwMode="auto">
          <a:xfrm>
            <a:off x="2143108" y="714356"/>
            <a:ext cx="5524500" cy="5695950"/>
          </a:xfrm>
          <a:prstGeom prst="rect">
            <a:avLst/>
          </a:prstGeom>
          <a:noFill/>
        </p:spPr>
      </p:pic>
      <p:pic>
        <p:nvPicPr>
          <p:cNvPr id="8194" name="Picture 2" descr="D:\UPSC\Teaching\Middle East\ISIS Sanctuary 15 SEPT 2015.pdf.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692" y="571504"/>
            <a:ext cx="9034902" cy="6357958"/>
          </a:xfrm>
          <a:prstGeom prst="rect">
            <a:avLst/>
          </a:prstGeom>
          <a:noFill/>
        </p:spPr>
      </p:pic>
      <p:sp>
        <p:nvSpPr>
          <p:cNvPr id="6" name="TextBox 5"/>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blinds(horizontal)">
                                      <p:cBhvr>
                                        <p:cTn id="7" dur="500"/>
                                        <p:tgtEl>
                                          <p:spTgt spid="358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35842"/>
                                        </p:tgtEl>
                                      </p:cBhvr>
                                    </p:animEffect>
                                    <p:set>
                                      <p:cBhvr>
                                        <p:cTn id="12" dur="1" fill="hold">
                                          <p:stCondLst>
                                            <p:cond delay="499"/>
                                          </p:stCondLst>
                                        </p:cTn>
                                        <p:tgtEl>
                                          <p:spTgt spid="3584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animEffect transition="in" filter="blinds(horizontal)">
                                      <p:cBhvr>
                                        <p:cTn id="1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62" y="0"/>
            <a:ext cx="8229600" cy="785786"/>
          </a:xfrm>
        </p:spPr>
        <p:txBody>
          <a:bodyPr>
            <a:normAutofit/>
          </a:bodyPr>
          <a:lstStyle/>
          <a:p>
            <a:pPr algn="l"/>
            <a:r>
              <a:rPr lang="en-GB" sz="4000" dirty="0" smtClean="0"/>
              <a:t>Major Influence zone of IS</a:t>
            </a:r>
            <a:endParaRPr lang="en-GB" sz="4000" dirty="0"/>
          </a:p>
        </p:txBody>
      </p:sp>
      <p:pic>
        <p:nvPicPr>
          <p:cNvPr id="5" name="Picture 4" descr="D:\UPSC\Teaching\Middle East\Random\isis spread.jpg"/>
          <p:cNvPicPr>
            <a:picLocks noChangeAspect="1" noChangeArrowheads="1"/>
          </p:cNvPicPr>
          <p:nvPr/>
        </p:nvPicPr>
        <p:blipFill>
          <a:blip r:embed="rId2"/>
          <a:srcRect/>
          <a:stretch>
            <a:fillRect/>
          </a:stretch>
        </p:blipFill>
        <p:spPr bwMode="auto">
          <a:xfrm>
            <a:off x="142845" y="701209"/>
            <a:ext cx="8572560" cy="6085377"/>
          </a:xfrm>
          <a:prstGeom prst="rect">
            <a:avLst/>
          </a:prstGeom>
          <a:noFill/>
        </p:spPr>
      </p:pic>
      <p:pic>
        <p:nvPicPr>
          <p:cNvPr id="2050" name="Picture 2"/>
          <p:cNvPicPr>
            <a:picLocks noChangeAspect="1" noChangeArrowheads="1"/>
          </p:cNvPicPr>
          <p:nvPr/>
        </p:nvPicPr>
        <p:blipFill>
          <a:blip r:embed="rId3"/>
          <a:srcRect/>
          <a:stretch>
            <a:fillRect/>
          </a:stretch>
        </p:blipFill>
        <p:spPr bwMode="auto">
          <a:xfrm>
            <a:off x="1" y="714356"/>
            <a:ext cx="9143999" cy="6143643"/>
          </a:xfrm>
          <a:prstGeom prst="rect">
            <a:avLst/>
          </a:prstGeom>
          <a:noFill/>
          <a:ln w="9525">
            <a:noFill/>
            <a:miter lim="800000"/>
            <a:headEnd/>
            <a:tailEnd/>
          </a:ln>
          <a:effectLst/>
        </p:spPr>
      </p:pic>
      <p:sp>
        <p:nvSpPr>
          <p:cNvPr id="7" name="TextBox 6"/>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blinds(horizontal)">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
            <a:ext cx="9144000" cy="1143000"/>
          </a:xfrm>
        </p:spPr>
        <p:txBody>
          <a:bodyPr>
            <a:normAutofit fontScale="90000"/>
          </a:bodyPr>
          <a:lstStyle/>
          <a:p>
            <a:pPr algn="l"/>
            <a:r>
              <a:rPr lang="en-GB" dirty="0" smtClean="0"/>
              <a:t>Implications and policy options for India</a:t>
            </a:r>
            <a:endParaRPr lang="en-GB" dirty="0"/>
          </a:p>
        </p:txBody>
      </p:sp>
      <p:sp>
        <p:nvSpPr>
          <p:cNvPr id="10" name="Rectangle 9"/>
          <p:cNvSpPr/>
          <p:nvPr/>
        </p:nvSpPr>
        <p:spPr>
          <a:xfrm>
            <a:off x="-71470" y="1071546"/>
            <a:ext cx="9215470" cy="800219"/>
          </a:xfrm>
          <a:prstGeom prst="rect">
            <a:avLst/>
          </a:prstGeom>
        </p:spPr>
        <p:txBody>
          <a:bodyPr wrap="square">
            <a:spAutoFit/>
          </a:bodyPr>
          <a:lstStyle/>
          <a:p>
            <a:pPr>
              <a:buFont typeface="Arial" pitchFamily="34" charset="0"/>
              <a:buChar char="•"/>
            </a:pPr>
            <a:r>
              <a:rPr lang="en-GB" sz="2300" dirty="0" smtClean="0"/>
              <a:t>More than </a:t>
            </a:r>
            <a:r>
              <a:rPr lang="en-GB" sz="2300" u="sng" dirty="0" smtClean="0"/>
              <a:t>7 million Indians </a:t>
            </a:r>
            <a:r>
              <a:rPr lang="en-GB" sz="2300" dirty="0" smtClean="0"/>
              <a:t>live and work in the Gulf region, which is the most volatile region of the world</a:t>
            </a:r>
            <a:endParaRPr lang="en-GB" sz="2300" dirty="0"/>
          </a:p>
        </p:txBody>
      </p:sp>
      <p:sp>
        <p:nvSpPr>
          <p:cNvPr id="11" name="Rectangle 10"/>
          <p:cNvSpPr/>
          <p:nvPr/>
        </p:nvSpPr>
        <p:spPr>
          <a:xfrm>
            <a:off x="-71470" y="2125468"/>
            <a:ext cx="8429684" cy="446276"/>
          </a:xfrm>
          <a:prstGeom prst="rect">
            <a:avLst/>
          </a:prstGeom>
        </p:spPr>
        <p:txBody>
          <a:bodyPr wrap="square">
            <a:spAutoFit/>
          </a:bodyPr>
          <a:lstStyle/>
          <a:p>
            <a:pPr>
              <a:buFont typeface="Arial" pitchFamily="34" charset="0"/>
              <a:buChar char="•"/>
            </a:pPr>
            <a:r>
              <a:rPr lang="en-GB" sz="2300" dirty="0" smtClean="0"/>
              <a:t>Their </a:t>
            </a:r>
            <a:r>
              <a:rPr lang="en-GB" sz="2300" u="sng" dirty="0" smtClean="0"/>
              <a:t>safety and welfare </a:t>
            </a:r>
            <a:r>
              <a:rPr lang="en-GB" sz="2300" dirty="0" smtClean="0"/>
              <a:t>is of overriding importance</a:t>
            </a:r>
            <a:endParaRPr lang="en-GB" sz="2300" dirty="0"/>
          </a:p>
        </p:txBody>
      </p:sp>
      <p:sp>
        <p:nvSpPr>
          <p:cNvPr id="12" name="Rectangle 11"/>
          <p:cNvSpPr/>
          <p:nvPr/>
        </p:nvSpPr>
        <p:spPr>
          <a:xfrm>
            <a:off x="-71470" y="2843095"/>
            <a:ext cx="8358214" cy="800219"/>
          </a:xfrm>
          <a:prstGeom prst="rect">
            <a:avLst/>
          </a:prstGeom>
        </p:spPr>
        <p:txBody>
          <a:bodyPr wrap="square">
            <a:spAutoFit/>
          </a:bodyPr>
          <a:lstStyle/>
          <a:p>
            <a:pPr>
              <a:buFont typeface="Arial" pitchFamily="34" charset="0"/>
              <a:buChar char="•"/>
            </a:pPr>
            <a:r>
              <a:rPr lang="en-GB" sz="2300" dirty="0" smtClean="0"/>
              <a:t>India is dependent for over </a:t>
            </a:r>
            <a:r>
              <a:rPr lang="en-GB" sz="2300" b="1" u="sng" dirty="0" smtClean="0"/>
              <a:t>70% of its oil and gas</a:t>
            </a:r>
            <a:r>
              <a:rPr lang="en-GB" sz="2300" dirty="0" smtClean="0"/>
              <a:t> supplies on the Gulf region</a:t>
            </a:r>
            <a:endParaRPr lang="en-GB" sz="2300" dirty="0"/>
          </a:p>
        </p:txBody>
      </p:sp>
      <p:sp>
        <p:nvSpPr>
          <p:cNvPr id="13" name="Rectangle 12"/>
          <p:cNvSpPr/>
          <p:nvPr/>
        </p:nvSpPr>
        <p:spPr>
          <a:xfrm>
            <a:off x="-71470" y="3786190"/>
            <a:ext cx="9215470" cy="800219"/>
          </a:xfrm>
          <a:prstGeom prst="rect">
            <a:avLst/>
          </a:prstGeom>
        </p:spPr>
        <p:txBody>
          <a:bodyPr wrap="square">
            <a:spAutoFit/>
          </a:bodyPr>
          <a:lstStyle/>
          <a:p>
            <a:pPr>
              <a:buFont typeface="Arial" pitchFamily="34" charset="0"/>
              <a:buChar char="•"/>
            </a:pPr>
            <a:r>
              <a:rPr lang="en-GB" sz="2300" dirty="0" smtClean="0"/>
              <a:t>The Gulf region is also India largest trade partner by far - $181 billion in 2012-13</a:t>
            </a:r>
            <a:endParaRPr lang="en-GB" sz="2300" dirty="0"/>
          </a:p>
        </p:txBody>
      </p:sp>
      <p:pic>
        <p:nvPicPr>
          <p:cNvPr id="1026" name="Picture 2" descr="D:\UPSC\Teaching\Middle East\Random\Modi_PIB_2514022g.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429288" y="4195767"/>
            <a:ext cx="3714744" cy="2662233"/>
          </a:xfrm>
          <a:prstGeom prst="rect">
            <a:avLst/>
          </a:prstGeom>
          <a:noFill/>
        </p:spPr>
      </p:pic>
      <p:pic>
        <p:nvPicPr>
          <p:cNvPr id="6146" name="Picture 2" descr="D:\UPSC\Teaching\Middle East\Random\marhaba namo.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83158" y="4200442"/>
            <a:ext cx="4303320" cy="2657582"/>
          </a:xfrm>
          <a:prstGeom prst="rect">
            <a:avLst/>
          </a:prstGeom>
          <a:noFill/>
        </p:spPr>
      </p:pic>
      <p:pic>
        <p:nvPicPr>
          <p:cNvPr id="18" name="Picture 3" descr="D:\UPSC\Teaching\Middle East\Random\Oil-Production.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428892" y="4110080"/>
            <a:ext cx="4357718" cy="2747944"/>
          </a:xfrm>
          <a:prstGeom prst="rect">
            <a:avLst/>
          </a:prstGeom>
          <a:noFill/>
        </p:spPr>
      </p:pic>
      <p:pic>
        <p:nvPicPr>
          <p:cNvPr id="19" name="Picture 4" descr="D:\UPSC\Teaching\Middle East\Random\trade.jpg"/>
          <p:cNvPicPr>
            <a:picLocks noChangeAspect="1" noChangeArrowheads="1"/>
          </p:cNvPicPr>
          <p:nvPr/>
        </p:nvPicPr>
        <p:blipFill>
          <a:blip r:embed="rId5"/>
          <a:srcRect/>
          <a:stretch>
            <a:fillRect/>
          </a:stretch>
        </p:blipFill>
        <p:spPr bwMode="auto">
          <a:xfrm>
            <a:off x="3000396" y="4265039"/>
            <a:ext cx="4143404" cy="2664423"/>
          </a:xfrm>
          <a:prstGeom prst="rect">
            <a:avLst/>
          </a:prstGeom>
          <a:noFill/>
        </p:spPr>
      </p:pic>
      <p:sp>
        <p:nvSpPr>
          <p:cNvPr id="14" name="TextBox 13"/>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blinds(horizontal)">
                                      <p:cBhvr>
                                        <p:cTn id="12" dur="500"/>
                                        <p:tgtEl>
                                          <p:spTgt spid="6146"/>
                                        </p:tgtEl>
                                      </p:cBhvr>
                                    </p:animEffect>
                                  </p:childTnLst>
                                </p:cTn>
                              </p:par>
                              <p:par>
                                <p:cTn id="13" presetID="3" presetClass="entr" presetSubtype="1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blinds(horizontal)">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6146"/>
                                        </p:tgtEl>
                                      </p:cBhvr>
                                    </p:animEffect>
                                    <p:set>
                                      <p:cBhvr>
                                        <p:cTn id="20" dur="1" fill="hold">
                                          <p:stCondLst>
                                            <p:cond delay="499"/>
                                          </p:stCondLst>
                                        </p:cTn>
                                        <p:tgtEl>
                                          <p:spTgt spid="6146"/>
                                        </p:tgtEl>
                                        <p:attrNameLst>
                                          <p:attrName>style.visibility</p:attrName>
                                        </p:attrNameLst>
                                      </p:cBhvr>
                                      <p:to>
                                        <p:strVal val="hidden"/>
                                      </p:to>
                                    </p:set>
                                  </p:childTnLst>
                                </p:cTn>
                              </p:par>
                              <p:par>
                                <p:cTn id="21" presetID="3" presetClass="exit" presetSubtype="10" fill="hold" nodeType="withEffect">
                                  <p:stCondLst>
                                    <p:cond delay="0"/>
                                  </p:stCondLst>
                                  <p:childTnLst>
                                    <p:animEffect transition="out" filter="blinds(horizontal)">
                                      <p:cBhvr>
                                        <p:cTn id="22" dur="500"/>
                                        <p:tgtEl>
                                          <p:spTgt spid="1026"/>
                                        </p:tgtEl>
                                      </p:cBhvr>
                                    </p:animEffect>
                                    <p:set>
                                      <p:cBhvr>
                                        <p:cTn id="23" dur="1" fill="hold">
                                          <p:stCondLst>
                                            <p:cond delay="499"/>
                                          </p:stCondLst>
                                        </p:cTn>
                                        <p:tgtEl>
                                          <p:spTgt spid="102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linds(horizontal)">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nodeType="clickEffect">
                                  <p:stCondLst>
                                    <p:cond delay="0"/>
                                  </p:stCondLst>
                                  <p:childTnLst>
                                    <p:animEffect transition="out" filter="blinds(horizontal)">
                                      <p:cBhvr>
                                        <p:cTn id="42" dur="500"/>
                                        <p:tgtEl>
                                          <p:spTgt spid="18"/>
                                        </p:tgtEl>
                                      </p:cBhvr>
                                    </p:animEffect>
                                    <p:set>
                                      <p:cBhvr>
                                        <p:cTn id="43" dur="1" fill="hold">
                                          <p:stCondLst>
                                            <p:cond delay="499"/>
                                          </p:stCondLst>
                                        </p:cTn>
                                        <p:tgtEl>
                                          <p:spTgt spid="1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blinds(horizontal)">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blinds(horizontal)">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xit" presetSubtype="10" fill="hold" nodeType="clickEffect">
                                  <p:stCondLst>
                                    <p:cond delay="0"/>
                                  </p:stCondLst>
                                  <p:childTnLst>
                                    <p:animEffect transition="out" filter="blinds(horizontal)">
                                      <p:cBhvr>
                                        <p:cTn id="57" dur="500"/>
                                        <p:tgtEl>
                                          <p:spTgt spid="19"/>
                                        </p:tgtEl>
                                      </p:cBhvr>
                                    </p:animEffect>
                                    <p:set>
                                      <p:cBhvr>
                                        <p:cTn id="58"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24"/>
            <a:ext cx="8229600" cy="1143000"/>
          </a:xfrm>
        </p:spPr>
        <p:txBody>
          <a:bodyPr>
            <a:normAutofit fontScale="90000"/>
          </a:bodyPr>
          <a:lstStyle/>
          <a:p>
            <a:pPr algn="l"/>
            <a:r>
              <a:rPr lang="en-GB" dirty="0" smtClean="0"/>
              <a:t>Implications and policy options for India</a:t>
            </a:r>
            <a:endParaRPr lang="en-GB" dirty="0"/>
          </a:p>
        </p:txBody>
      </p:sp>
      <p:sp>
        <p:nvSpPr>
          <p:cNvPr id="14" name="Rectangle 13"/>
          <p:cNvSpPr/>
          <p:nvPr/>
        </p:nvSpPr>
        <p:spPr>
          <a:xfrm>
            <a:off x="-71470" y="1500174"/>
            <a:ext cx="9072594" cy="800219"/>
          </a:xfrm>
          <a:prstGeom prst="rect">
            <a:avLst/>
          </a:prstGeom>
        </p:spPr>
        <p:txBody>
          <a:bodyPr wrap="square">
            <a:spAutoFit/>
          </a:bodyPr>
          <a:lstStyle/>
          <a:p>
            <a:pPr>
              <a:buFont typeface="Arial" pitchFamily="34" charset="0"/>
              <a:buChar char="•"/>
            </a:pPr>
            <a:r>
              <a:rPr lang="en-GB" sz="2300" dirty="0" smtClean="0"/>
              <a:t>Disruption of normalcy in the GCC countries may result in hundreds of thousands of Indians needing to be rescued</a:t>
            </a:r>
            <a:endParaRPr lang="en-GB" sz="2300" dirty="0"/>
          </a:p>
        </p:txBody>
      </p:sp>
      <p:sp>
        <p:nvSpPr>
          <p:cNvPr id="15" name="Rectangle 14"/>
          <p:cNvSpPr/>
          <p:nvPr/>
        </p:nvSpPr>
        <p:spPr>
          <a:xfrm>
            <a:off x="-71470" y="2500306"/>
            <a:ext cx="9215470" cy="800219"/>
          </a:xfrm>
          <a:prstGeom prst="rect">
            <a:avLst/>
          </a:prstGeom>
        </p:spPr>
        <p:txBody>
          <a:bodyPr wrap="square">
            <a:spAutoFit/>
          </a:bodyPr>
          <a:lstStyle/>
          <a:p>
            <a:pPr>
              <a:buFont typeface="Arial" pitchFamily="34" charset="0"/>
              <a:buChar char="•"/>
            </a:pPr>
            <a:r>
              <a:rPr lang="en-GB" sz="2300" dirty="0" smtClean="0"/>
              <a:t>An absolutely massive spike in oil prices leading to a cascading effect sharply increasing prices of items of daily life</a:t>
            </a:r>
            <a:endParaRPr lang="en-GB" sz="2300" dirty="0"/>
          </a:p>
        </p:txBody>
      </p:sp>
      <p:sp>
        <p:nvSpPr>
          <p:cNvPr id="16" name="Rectangle 15"/>
          <p:cNvSpPr/>
          <p:nvPr/>
        </p:nvSpPr>
        <p:spPr>
          <a:xfrm>
            <a:off x="-71470" y="3429000"/>
            <a:ext cx="9215470" cy="1154162"/>
          </a:xfrm>
          <a:prstGeom prst="rect">
            <a:avLst/>
          </a:prstGeom>
        </p:spPr>
        <p:txBody>
          <a:bodyPr wrap="square">
            <a:spAutoFit/>
          </a:bodyPr>
          <a:lstStyle/>
          <a:p>
            <a:pPr>
              <a:buFont typeface="Arial" pitchFamily="34" charset="0"/>
              <a:buChar char="•"/>
            </a:pPr>
            <a:r>
              <a:rPr lang="en-GB" sz="2300" dirty="0" smtClean="0"/>
              <a:t>Increasing our the current account deficit, disrupting our trade balance even more, doing without huge remittances on which the welfare of some 35 million people is dependent</a:t>
            </a:r>
            <a:endParaRPr lang="en-GB" sz="2300" dirty="0"/>
          </a:p>
        </p:txBody>
      </p:sp>
      <p:sp>
        <p:nvSpPr>
          <p:cNvPr id="17" name="Rectangle 16"/>
          <p:cNvSpPr/>
          <p:nvPr/>
        </p:nvSpPr>
        <p:spPr>
          <a:xfrm>
            <a:off x="-71470" y="4697236"/>
            <a:ext cx="9144000" cy="446276"/>
          </a:xfrm>
          <a:prstGeom prst="rect">
            <a:avLst/>
          </a:prstGeom>
        </p:spPr>
        <p:txBody>
          <a:bodyPr wrap="square">
            <a:spAutoFit/>
          </a:bodyPr>
          <a:lstStyle/>
          <a:p>
            <a:pPr>
              <a:buFont typeface="Arial" pitchFamily="34" charset="0"/>
              <a:buChar char="•"/>
            </a:pPr>
            <a:r>
              <a:rPr lang="en-GB" sz="2300" dirty="0" smtClean="0"/>
              <a:t>Finally weakening the rupee</a:t>
            </a:r>
            <a:endParaRPr lang="en-GB" sz="2300" dirty="0"/>
          </a:p>
        </p:txBody>
      </p:sp>
      <p:pic>
        <p:nvPicPr>
          <p:cNvPr id="18" name="Picture 5" descr="D:\UPSC\Teaching\Middle East\Random\resuce.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00034" y="3071810"/>
            <a:ext cx="3443270" cy="3443270"/>
          </a:xfrm>
          <a:prstGeom prst="rect">
            <a:avLst/>
          </a:prstGeom>
          <a:noFill/>
        </p:spPr>
      </p:pic>
      <p:pic>
        <p:nvPicPr>
          <p:cNvPr id="19" name="Picture 6" descr="D:\UPSC\Teaching\Middle East\Random\rupee1.jpg"/>
          <p:cNvPicPr>
            <a:picLocks noChangeAspect="1" noChangeArrowheads="1"/>
          </p:cNvPicPr>
          <p:nvPr/>
        </p:nvPicPr>
        <p:blipFill>
          <a:blip r:embed="rId3"/>
          <a:srcRect/>
          <a:stretch>
            <a:fillRect/>
          </a:stretch>
        </p:blipFill>
        <p:spPr bwMode="auto">
          <a:xfrm>
            <a:off x="4339534" y="3708364"/>
            <a:ext cx="4733060" cy="3149636"/>
          </a:xfrm>
          <a:prstGeom prst="rect">
            <a:avLst/>
          </a:prstGeom>
          <a:noFill/>
        </p:spPr>
      </p:pic>
      <p:sp>
        <p:nvSpPr>
          <p:cNvPr id="10" name="TextBox 9"/>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18"/>
                                        </p:tgtEl>
                                      </p:cBhvr>
                                    </p:animEffect>
                                    <p:set>
                                      <p:cBhvr>
                                        <p:cTn id="17" dur="1" fill="hold">
                                          <p:stCondLst>
                                            <p:cond delay="499"/>
                                          </p:stCondLst>
                                        </p:cTn>
                                        <p:tgtEl>
                                          <p:spTgt spid="1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linds(horizontal)">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nodeType="clickEffect">
                                  <p:stCondLst>
                                    <p:cond delay="0"/>
                                  </p:stCondLst>
                                  <p:childTnLst>
                                    <p:animEffect transition="out" filter="blinds(horizontal)">
                                      <p:cBhvr>
                                        <p:cTn id="41" dur="500"/>
                                        <p:tgtEl>
                                          <p:spTgt spid="19"/>
                                        </p:tgtEl>
                                      </p:cBhvr>
                                    </p:animEffect>
                                    <p:set>
                                      <p:cBhvr>
                                        <p:cTn id="4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1470" y="2914533"/>
            <a:ext cx="9144000" cy="800219"/>
          </a:xfrm>
          <a:prstGeom prst="rect">
            <a:avLst/>
          </a:prstGeom>
        </p:spPr>
        <p:txBody>
          <a:bodyPr wrap="square">
            <a:spAutoFit/>
          </a:bodyPr>
          <a:lstStyle/>
          <a:p>
            <a:pPr>
              <a:buFont typeface="Arial" pitchFamily="34" charset="0"/>
              <a:buChar char="•"/>
            </a:pPr>
            <a:r>
              <a:rPr lang="en-GB" sz="2300" dirty="0" smtClean="0"/>
              <a:t>The problem is actually taking place in a distant region, it is considered as a “</a:t>
            </a:r>
            <a:r>
              <a:rPr lang="en-GB" sz="2300" u="sng" dirty="0" smtClean="0"/>
              <a:t>danger far closer home than it appears</a:t>
            </a:r>
            <a:r>
              <a:rPr lang="en-GB" sz="2300" dirty="0" smtClean="0"/>
              <a:t>"</a:t>
            </a:r>
            <a:endParaRPr lang="en-GB" sz="2300" dirty="0"/>
          </a:p>
        </p:txBody>
      </p:sp>
      <p:sp>
        <p:nvSpPr>
          <p:cNvPr id="2" name="Title 1"/>
          <p:cNvSpPr>
            <a:spLocks noGrp="1"/>
          </p:cNvSpPr>
          <p:nvPr>
            <p:ph type="title"/>
          </p:nvPr>
        </p:nvSpPr>
        <p:spPr>
          <a:xfrm>
            <a:off x="0" y="-71462"/>
            <a:ext cx="9144000" cy="785818"/>
          </a:xfrm>
        </p:spPr>
        <p:txBody>
          <a:bodyPr>
            <a:normAutofit fontScale="90000"/>
          </a:bodyPr>
          <a:lstStyle/>
          <a:p>
            <a:pPr algn="l"/>
            <a:r>
              <a:rPr lang="en-GB" dirty="0" smtClean="0"/>
              <a:t>Implications and policy options for India</a:t>
            </a:r>
            <a:endParaRPr lang="en-GB" dirty="0"/>
          </a:p>
        </p:txBody>
      </p:sp>
      <p:sp>
        <p:nvSpPr>
          <p:cNvPr id="21" name="Rectangle 20"/>
          <p:cNvSpPr/>
          <p:nvPr/>
        </p:nvSpPr>
        <p:spPr>
          <a:xfrm>
            <a:off x="-71406" y="1057145"/>
            <a:ext cx="9144000" cy="800219"/>
          </a:xfrm>
          <a:prstGeom prst="rect">
            <a:avLst/>
          </a:prstGeom>
        </p:spPr>
        <p:txBody>
          <a:bodyPr wrap="square">
            <a:spAutoFit/>
          </a:bodyPr>
          <a:lstStyle/>
          <a:p>
            <a:pPr>
              <a:buFont typeface="Arial" pitchFamily="34" charset="0"/>
              <a:buChar char="•"/>
            </a:pPr>
            <a:r>
              <a:rPr lang="en-GB" sz="2300" dirty="0" smtClean="0"/>
              <a:t>40 Indian workers were kidnapped by the suspected ISIS militants from Mosul during mid-June 2014</a:t>
            </a:r>
            <a:endParaRPr lang="en-GB" sz="2300" dirty="0"/>
          </a:p>
        </p:txBody>
      </p:sp>
      <p:sp>
        <p:nvSpPr>
          <p:cNvPr id="22" name="Rectangle 21"/>
          <p:cNvSpPr/>
          <p:nvPr/>
        </p:nvSpPr>
        <p:spPr>
          <a:xfrm>
            <a:off x="-71470" y="2057277"/>
            <a:ext cx="9144032" cy="800219"/>
          </a:xfrm>
          <a:prstGeom prst="rect">
            <a:avLst/>
          </a:prstGeom>
        </p:spPr>
        <p:txBody>
          <a:bodyPr wrap="square">
            <a:spAutoFit/>
          </a:bodyPr>
          <a:lstStyle/>
          <a:p>
            <a:r>
              <a:rPr lang="en-GB" sz="2300" dirty="0" smtClean="0"/>
              <a:t>46 Indian nurses where taken by ISIS militants from the city of </a:t>
            </a:r>
            <a:r>
              <a:rPr lang="en-GB" sz="2300" dirty="0" err="1" smtClean="0"/>
              <a:t>Tikrit</a:t>
            </a:r>
            <a:endParaRPr lang="en-GB" sz="2300" dirty="0"/>
          </a:p>
        </p:txBody>
      </p:sp>
      <p:sp>
        <p:nvSpPr>
          <p:cNvPr id="24" name="Rectangle 23"/>
          <p:cNvSpPr/>
          <p:nvPr/>
        </p:nvSpPr>
        <p:spPr>
          <a:xfrm>
            <a:off x="-71470" y="3700351"/>
            <a:ext cx="9144000" cy="800219"/>
          </a:xfrm>
          <a:prstGeom prst="rect">
            <a:avLst/>
          </a:prstGeom>
        </p:spPr>
        <p:txBody>
          <a:bodyPr wrap="square">
            <a:spAutoFit/>
          </a:bodyPr>
          <a:lstStyle/>
          <a:p>
            <a:pPr>
              <a:buFont typeface="Arial" pitchFamily="34" charset="0"/>
              <a:buChar char="•"/>
            </a:pPr>
            <a:r>
              <a:rPr lang="en-GB" sz="2300" dirty="0" smtClean="0"/>
              <a:t>The main objective of ISIS is to create an Islamic state of which India would also be a part-</a:t>
            </a:r>
            <a:r>
              <a:rPr lang="en-GB" sz="2300" dirty="0" err="1" smtClean="0"/>
              <a:t>Khurasan</a:t>
            </a:r>
            <a:r>
              <a:rPr lang="en-GB" sz="2300" dirty="0" smtClean="0"/>
              <a:t> Province</a:t>
            </a:r>
            <a:endParaRPr lang="en-GB" sz="2300" dirty="0"/>
          </a:p>
        </p:txBody>
      </p:sp>
      <p:sp>
        <p:nvSpPr>
          <p:cNvPr id="25" name="Rectangle 24"/>
          <p:cNvSpPr/>
          <p:nvPr/>
        </p:nvSpPr>
        <p:spPr>
          <a:xfrm>
            <a:off x="-71470" y="4775168"/>
            <a:ext cx="9215470" cy="1154162"/>
          </a:xfrm>
          <a:prstGeom prst="rect">
            <a:avLst/>
          </a:prstGeom>
        </p:spPr>
        <p:txBody>
          <a:bodyPr wrap="square">
            <a:spAutoFit/>
          </a:bodyPr>
          <a:lstStyle/>
          <a:p>
            <a:pPr>
              <a:buFont typeface="Arial" pitchFamily="34" charset="0"/>
              <a:buChar char="•"/>
            </a:pPr>
            <a:r>
              <a:rPr lang="en-GB" sz="2300" dirty="0" smtClean="0"/>
              <a:t>Earliest impacts of ISIS that hit India was the news of 30,000 odd Indian Muslims who reportedly signed up to defend Iraq's holy </a:t>
            </a:r>
            <a:r>
              <a:rPr lang="en-GB" sz="2300" dirty="0" err="1" smtClean="0"/>
              <a:t>Shia</a:t>
            </a:r>
            <a:r>
              <a:rPr lang="en-GB" sz="2300" dirty="0" smtClean="0"/>
              <a:t> shrines and fight Sunni Islamist militants in the country</a:t>
            </a:r>
            <a:endParaRPr lang="en-GB" sz="2300" dirty="0"/>
          </a:p>
        </p:txBody>
      </p:sp>
      <p:pic>
        <p:nvPicPr>
          <p:cNvPr id="2050" name="Picture 2" descr="D:\UPSC\Teaching\Middle East\Random\40-Indians-kidnapped-in-Ira.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28661" y="3929066"/>
            <a:ext cx="7286677" cy="3000396"/>
          </a:xfrm>
          <a:prstGeom prst="rect">
            <a:avLst/>
          </a:prstGeom>
          <a:noFill/>
        </p:spPr>
      </p:pic>
      <p:pic>
        <p:nvPicPr>
          <p:cNvPr id="13" name="Picture 3" descr="D:\UPSC\Teaching\Middle East\Random\isis-islamic-state.png"/>
          <p:cNvPicPr>
            <a:picLocks noChangeAspect="1" noChangeArrowheads="1"/>
          </p:cNvPicPr>
          <p:nvPr/>
        </p:nvPicPr>
        <p:blipFill>
          <a:blip r:embed="rId3"/>
          <a:srcRect/>
          <a:stretch>
            <a:fillRect/>
          </a:stretch>
        </p:blipFill>
        <p:spPr bwMode="auto">
          <a:xfrm>
            <a:off x="193194" y="1284967"/>
            <a:ext cx="8593648" cy="5215867"/>
          </a:xfrm>
          <a:prstGeom prst="rect">
            <a:avLst/>
          </a:prstGeom>
          <a:noFill/>
        </p:spPr>
      </p:pic>
      <p:sp>
        <p:nvSpPr>
          <p:cNvPr id="11" name="TextBox 10"/>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blinds(horizontal)">
                                      <p:cBhvr>
                                        <p:cTn id="13" dur="500"/>
                                        <p:tgtEl>
                                          <p:spTgt spid="205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500"/>
                                        <p:tgtEl>
                                          <p:spTgt spid="2050"/>
                                        </p:tgtEl>
                                      </p:cBhvr>
                                    </p:animEffect>
                                    <p:set>
                                      <p:cBhvr>
                                        <p:cTn id="18" dur="1" fill="hold">
                                          <p:stCondLst>
                                            <p:cond delay="499"/>
                                          </p:stCondLst>
                                        </p:cTn>
                                        <p:tgtEl>
                                          <p:spTgt spid="205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linds(horizontal)">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linds(horizontal)">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linds(horizontal)">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xit" presetSubtype="10" fill="hold" nodeType="clickEffect">
                                  <p:stCondLst>
                                    <p:cond delay="0"/>
                                  </p:stCondLst>
                                  <p:childTnLst>
                                    <p:animEffect transition="out" filter="blinds(horizontal)">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blinds(horizontal)">
                                      <p:cBhvr>
                                        <p:cTn id="4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1" grpId="1"/>
      <p:bldP spid="22" grpId="0"/>
      <p:bldP spid="24" grpId="0"/>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1462"/>
            <a:ext cx="9144000" cy="1143000"/>
          </a:xfrm>
        </p:spPr>
        <p:txBody>
          <a:bodyPr>
            <a:normAutofit fontScale="90000"/>
          </a:bodyPr>
          <a:lstStyle/>
          <a:p>
            <a:pPr algn="l"/>
            <a:r>
              <a:rPr lang="en-GB" dirty="0" smtClean="0"/>
              <a:t>Implications and policy options for India</a:t>
            </a:r>
            <a:endParaRPr lang="en-GB" dirty="0"/>
          </a:p>
        </p:txBody>
      </p:sp>
      <p:sp>
        <p:nvSpPr>
          <p:cNvPr id="26" name="Rectangle 25"/>
          <p:cNvSpPr/>
          <p:nvPr/>
        </p:nvSpPr>
        <p:spPr>
          <a:xfrm>
            <a:off x="-71470" y="1714488"/>
            <a:ext cx="9144000" cy="1154162"/>
          </a:xfrm>
          <a:prstGeom prst="rect">
            <a:avLst/>
          </a:prstGeom>
        </p:spPr>
        <p:txBody>
          <a:bodyPr wrap="square">
            <a:spAutoFit/>
          </a:bodyPr>
          <a:lstStyle/>
          <a:p>
            <a:pPr>
              <a:buFont typeface="Arial" pitchFamily="34" charset="0"/>
              <a:buChar char="•"/>
            </a:pPr>
            <a:r>
              <a:rPr lang="en-GB" sz="2300" dirty="0" smtClean="0"/>
              <a:t>Willingness of the volunteers, who are mainly engineers, students and professionals, raised warning bells for the security agencies in India</a:t>
            </a:r>
            <a:endParaRPr lang="en-GB" sz="2300" dirty="0"/>
          </a:p>
        </p:txBody>
      </p:sp>
      <p:sp>
        <p:nvSpPr>
          <p:cNvPr id="27" name="Rectangle 26"/>
          <p:cNvSpPr/>
          <p:nvPr/>
        </p:nvSpPr>
        <p:spPr>
          <a:xfrm>
            <a:off x="-71470" y="3203532"/>
            <a:ext cx="9144000" cy="1154162"/>
          </a:xfrm>
          <a:prstGeom prst="rect">
            <a:avLst/>
          </a:prstGeom>
        </p:spPr>
        <p:txBody>
          <a:bodyPr wrap="square">
            <a:spAutoFit/>
          </a:bodyPr>
          <a:lstStyle/>
          <a:p>
            <a:pPr>
              <a:buFont typeface="Arial" pitchFamily="34" charset="0"/>
              <a:buChar char="•"/>
            </a:pPr>
            <a:r>
              <a:rPr lang="en-GB" sz="2300" dirty="0" smtClean="0"/>
              <a:t>The presence of such educated and middle-class Indian Muslims that is posing to be a </a:t>
            </a:r>
            <a:r>
              <a:rPr lang="en-GB" sz="2300" u="sng" dirty="0" smtClean="0"/>
              <a:t>major challenge </a:t>
            </a:r>
            <a:r>
              <a:rPr lang="en-GB" sz="2300" dirty="0" smtClean="0"/>
              <a:t>while trying to douse the fire that is spreading due to the Middle Eastern crisis</a:t>
            </a:r>
            <a:endParaRPr lang="en-GB" sz="2300" dirty="0"/>
          </a:p>
        </p:txBody>
      </p:sp>
      <p:sp>
        <p:nvSpPr>
          <p:cNvPr id="28" name="Rectangle 27"/>
          <p:cNvSpPr/>
          <p:nvPr/>
        </p:nvSpPr>
        <p:spPr>
          <a:xfrm>
            <a:off x="-32" y="4560854"/>
            <a:ext cx="8429684" cy="1154162"/>
          </a:xfrm>
          <a:prstGeom prst="rect">
            <a:avLst/>
          </a:prstGeom>
        </p:spPr>
        <p:txBody>
          <a:bodyPr wrap="square">
            <a:spAutoFit/>
          </a:bodyPr>
          <a:lstStyle/>
          <a:p>
            <a:pPr>
              <a:buFont typeface="Arial" pitchFamily="34" charset="0"/>
              <a:buChar char="•"/>
            </a:pPr>
            <a:r>
              <a:rPr lang="en-GB" sz="2300" dirty="0" smtClean="0"/>
              <a:t>India, which is home to about 180 million  (Almost 18 </a:t>
            </a:r>
            <a:r>
              <a:rPr lang="en-GB" sz="2300" dirty="0" err="1" smtClean="0"/>
              <a:t>Crores</a:t>
            </a:r>
            <a:r>
              <a:rPr lang="en-GB" sz="2300" dirty="0" smtClean="0"/>
              <a:t>) Muslim population, such acts could trigger untoward sectarian crisis-</a:t>
            </a:r>
            <a:r>
              <a:rPr lang="en-GB" sz="2300" u="sng" dirty="0" err="1" smtClean="0"/>
              <a:t>Shia</a:t>
            </a:r>
            <a:r>
              <a:rPr lang="en-GB" sz="2300" u="sng" dirty="0" smtClean="0"/>
              <a:t> -Sunni</a:t>
            </a:r>
            <a:endParaRPr lang="en-GB" sz="2300" u="sng" dirty="0"/>
          </a:p>
        </p:txBody>
      </p:sp>
      <p:pic>
        <p:nvPicPr>
          <p:cNvPr id="13" name="Picture 2" descr="D:\UPSC\Teaching\Middle East\Random\sunni-vs-shia.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071802" y="785794"/>
            <a:ext cx="5786478" cy="3632901"/>
          </a:xfrm>
          <a:prstGeom prst="rect">
            <a:avLst/>
          </a:prstGeom>
          <a:noFill/>
        </p:spPr>
      </p:pic>
      <p:sp>
        <p:nvSpPr>
          <p:cNvPr id="8" name="TextBox 7"/>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1"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linds(horizontal)">
                                      <p:cBhvr>
                                        <p:cTn id="17" dur="500"/>
                                        <p:tgtEl>
                                          <p:spTgt spid="28"/>
                                        </p:tgtEl>
                                      </p:cBhvr>
                                    </p:animEffect>
                                  </p:childTnLst>
                                </p:cTn>
                              </p:par>
                              <p:par>
                                <p:cTn id="18" presetID="3" presetClass="entr" presetSubtype="1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1462"/>
            <a:ext cx="9144000" cy="1143000"/>
          </a:xfrm>
        </p:spPr>
        <p:txBody>
          <a:bodyPr>
            <a:normAutofit fontScale="90000"/>
          </a:bodyPr>
          <a:lstStyle/>
          <a:p>
            <a:pPr algn="l"/>
            <a:r>
              <a:rPr lang="en-GB" dirty="0" smtClean="0"/>
              <a:t>Implications and policy options for India</a:t>
            </a:r>
            <a:endParaRPr lang="en-GB" dirty="0"/>
          </a:p>
        </p:txBody>
      </p:sp>
      <p:sp>
        <p:nvSpPr>
          <p:cNvPr id="12" name="Rectangle 11"/>
          <p:cNvSpPr/>
          <p:nvPr/>
        </p:nvSpPr>
        <p:spPr>
          <a:xfrm>
            <a:off x="-71470" y="1138324"/>
            <a:ext cx="9501254" cy="1508105"/>
          </a:xfrm>
          <a:prstGeom prst="rect">
            <a:avLst/>
          </a:prstGeom>
        </p:spPr>
        <p:txBody>
          <a:bodyPr wrap="square">
            <a:spAutoFit/>
          </a:bodyPr>
          <a:lstStyle/>
          <a:p>
            <a:pPr>
              <a:buFont typeface="Arial" pitchFamily="34" charset="0"/>
              <a:buChar char="•"/>
            </a:pPr>
            <a:r>
              <a:rPr lang="en-GB" sz="2300" dirty="0" smtClean="0"/>
              <a:t>Intelligence officials warned concerned authorities to </a:t>
            </a:r>
            <a:r>
              <a:rPr lang="en-GB" sz="2300" b="1" u="sng" dirty="0" smtClean="0"/>
              <a:t>plan sensitisation measures </a:t>
            </a:r>
            <a:r>
              <a:rPr lang="en-GB" sz="2300" dirty="0" smtClean="0"/>
              <a:t>as there </a:t>
            </a:r>
            <a:r>
              <a:rPr lang="en-GB" sz="2300" u="sng" dirty="0" smtClean="0"/>
              <a:t>were reports </a:t>
            </a:r>
            <a:r>
              <a:rPr lang="en-GB" sz="2300" dirty="0" smtClean="0"/>
              <a:t>of a clear division among </a:t>
            </a:r>
            <a:r>
              <a:rPr lang="en-GB" sz="2300" dirty="0" err="1" smtClean="0"/>
              <a:t>Shia</a:t>
            </a:r>
            <a:r>
              <a:rPr lang="en-GB" sz="2300" dirty="0" smtClean="0"/>
              <a:t> and Sunni religious leaders on supporting either the Sunni outfit ISIS, or the </a:t>
            </a:r>
            <a:r>
              <a:rPr lang="en-GB" sz="2300" dirty="0" err="1" smtClean="0"/>
              <a:t>Shia</a:t>
            </a:r>
            <a:r>
              <a:rPr lang="en-GB" sz="2300" dirty="0" smtClean="0"/>
              <a:t>-dominated al-</a:t>
            </a:r>
            <a:r>
              <a:rPr lang="en-GB" sz="2300" dirty="0" err="1" smtClean="0"/>
              <a:t>Maliki</a:t>
            </a:r>
            <a:r>
              <a:rPr lang="en-GB" sz="2300" dirty="0" smtClean="0"/>
              <a:t> government</a:t>
            </a:r>
            <a:endParaRPr lang="en-GB" sz="2300" dirty="0"/>
          </a:p>
        </p:txBody>
      </p:sp>
      <p:sp>
        <p:nvSpPr>
          <p:cNvPr id="13" name="Rectangle 12"/>
          <p:cNvSpPr/>
          <p:nvPr/>
        </p:nvSpPr>
        <p:spPr>
          <a:xfrm>
            <a:off x="-71470" y="3429000"/>
            <a:ext cx="9215470" cy="1862048"/>
          </a:xfrm>
          <a:prstGeom prst="rect">
            <a:avLst/>
          </a:prstGeom>
        </p:spPr>
        <p:txBody>
          <a:bodyPr wrap="square">
            <a:spAutoFit/>
          </a:bodyPr>
          <a:lstStyle/>
          <a:p>
            <a:pPr>
              <a:buFont typeface="Arial" pitchFamily="34" charset="0"/>
              <a:buChar char="•"/>
            </a:pPr>
            <a:r>
              <a:rPr lang="en-GB" sz="2300" u="sng" dirty="0" smtClean="0"/>
              <a:t>Demographic</a:t>
            </a:r>
            <a:r>
              <a:rPr lang="en-GB" sz="2300" dirty="0" smtClean="0"/>
              <a:t> nature of the Indian sub-continent where many Muslim youth appear to be </a:t>
            </a:r>
            <a:r>
              <a:rPr lang="en-GB" sz="2300" u="sng" dirty="0" smtClean="0"/>
              <a:t>dissatisfied</a:t>
            </a:r>
            <a:r>
              <a:rPr lang="en-GB" sz="2300" dirty="0" smtClean="0"/>
              <a:t> and the instant communication that is facilitated by the </a:t>
            </a:r>
            <a:r>
              <a:rPr lang="en-GB" sz="2300" b="1" u="sng" dirty="0" smtClean="0"/>
              <a:t>cyber technology </a:t>
            </a:r>
            <a:r>
              <a:rPr lang="en-GB" sz="2300" dirty="0" smtClean="0"/>
              <a:t>have become key factors for ISIS’s successful penetration in India</a:t>
            </a:r>
            <a:endParaRPr lang="en-GB" sz="2300" dirty="0"/>
          </a:p>
        </p:txBody>
      </p:sp>
      <p:sp>
        <p:nvSpPr>
          <p:cNvPr id="6" name="TextBox 5"/>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1462"/>
            <a:ext cx="9144000" cy="1143000"/>
          </a:xfrm>
        </p:spPr>
        <p:txBody>
          <a:bodyPr>
            <a:normAutofit fontScale="90000"/>
          </a:bodyPr>
          <a:lstStyle/>
          <a:p>
            <a:pPr algn="l"/>
            <a:r>
              <a:rPr lang="en-GB" dirty="0" smtClean="0"/>
              <a:t>Implications and policy options for India</a:t>
            </a:r>
            <a:endParaRPr lang="en-GB" dirty="0"/>
          </a:p>
        </p:txBody>
      </p:sp>
      <p:sp>
        <p:nvSpPr>
          <p:cNvPr id="18" name="Rectangle 17"/>
          <p:cNvSpPr/>
          <p:nvPr/>
        </p:nvSpPr>
        <p:spPr>
          <a:xfrm>
            <a:off x="32110" y="1928802"/>
            <a:ext cx="3182568" cy="800219"/>
          </a:xfrm>
          <a:prstGeom prst="rect">
            <a:avLst/>
          </a:prstGeom>
        </p:spPr>
        <p:txBody>
          <a:bodyPr wrap="square">
            <a:spAutoFit/>
          </a:bodyPr>
          <a:lstStyle/>
          <a:p>
            <a:r>
              <a:rPr lang="en-GB" sz="2300" b="1" dirty="0" smtClean="0"/>
              <a:t>An Indian strategist was of the view that</a:t>
            </a:r>
            <a:endParaRPr lang="en-GB" sz="2300" b="1" dirty="0"/>
          </a:p>
        </p:txBody>
      </p:sp>
      <p:sp>
        <p:nvSpPr>
          <p:cNvPr id="19" name="Rectangle 18"/>
          <p:cNvSpPr/>
          <p:nvPr/>
        </p:nvSpPr>
        <p:spPr>
          <a:xfrm>
            <a:off x="3143240" y="1000108"/>
            <a:ext cx="5892085" cy="32778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2300" dirty="0" smtClean="0"/>
              <a:t>Strategy is a function of capability. We are not focusing on events in the Middle East because we have no capability to influence them. Earlier too, people have been kidnapped in the region and we have had to depend on third party negotiators. </a:t>
            </a:r>
            <a:r>
              <a:rPr lang="en-GB" sz="2300" b="1" dirty="0" smtClean="0"/>
              <a:t>All global jihad will have </a:t>
            </a:r>
            <a:r>
              <a:rPr lang="en-GB" sz="2300" b="1" u="sng" dirty="0" smtClean="0"/>
              <a:t>India in its crosshairs</a:t>
            </a:r>
            <a:r>
              <a:rPr lang="en-GB" sz="2300" b="1" dirty="0" smtClean="0"/>
              <a:t>. We can ignore them only at our own peril</a:t>
            </a:r>
            <a:endParaRPr lang="en-GB" sz="2300" b="1" dirty="0"/>
          </a:p>
        </p:txBody>
      </p:sp>
      <p:sp>
        <p:nvSpPr>
          <p:cNvPr id="20" name="Rectangle 19"/>
          <p:cNvSpPr/>
          <p:nvPr/>
        </p:nvSpPr>
        <p:spPr>
          <a:xfrm>
            <a:off x="0" y="4989482"/>
            <a:ext cx="9144000" cy="1154162"/>
          </a:xfrm>
          <a:prstGeom prst="rect">
            <a:avLst/>
          </a:prstGeom>
        </p:spPr>
        <p:txBody>
          <a:bodyPr wrap="square">
            <a:spAutoFit/>
          </a:bodyPr>
          <a:lstStyle/>
          <a:p>
            <a:pPr>
              <a:buFont typeface="Arial" pitchFamily="34" charset="0"/>
              <a:buChar char="•"/>
            </a:pPr>
            <a:r>
              <a:rPr lang="en-GB" sz="2300" dirty="0" smtClean="0"/>
              <a:t>India’s worst nightmare came into a reality when </a:t>
            </a:r>
            <a:r>
              <a:rPr lang="en-GB" sz="2300" b="1" dirty="0" smtClean="0"/>
              <a:t>Abu </a:t>
            </a:r>
            <a:r>
              <a:rPr lang="en-GB" sz="2300" b="1" dirty="0" err="1" smtClean="0"/>
              <a:t>Bakr</a:t>
            </a:r>
            <a:r>
              <a:rPr lang="en-GB" sz="2300" b="1" dirty="0" smtClean="0"/>
              <a:t> al-Baghdadi</a:t>
            </a:r>
            <a:r>
              <a:rPr lang="en-GB" sz="2300" dirty="0" smtClean="0"/>
              <a:t>, during his </a:t>
            </a:r>
            <a:r>
              <a:rPr lang="en-GB" sz="2300" dirty="0" err="1" smtClean="0"/>
              <a:t>Ramzan</a:t>
            </a:r>
            <a:r>
              <a:rPr lang="en-GB" sz="2300" dirty="0" smtClean="0"/>
              <a:t> speech(2014), vowed war against several countries, </a:t>
            </a:r>
            <a:r>
              <a:rPr lang="en-GB" sz="2300" u="sng" dirty="0" smtClean="0"/>
              <a:t>including India</a:t>
            </a:r>
            <a:endParaRPr lang="en-GB" sz="2300" u="sng" dirty="0"/>
          </a:p>
        </p:txBody>
      </p:sp>
      <p:pic>
        <p:nvPicPr>
          <p:cNvPr id="3074" name="Picture 2" descr="D:\UPSC\Teaching\Middle East\Random\Abu-Bakr-al-Baghda_2965558k.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5786" y="1000108"/>
            <a:ext cx="6357715" cy="3971719"/>
          </a:xfrm>
          <a:prstGeom prst="rect">
            <a:avLst/>
          </a:prstGeom>
          <a:noFill/>
        </p:spPr>
      </p:pic>
      <p:sp>
        <p:nvSpPr>
          <p:cNvPr id="8" name="TextBox 7"/>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500"/>
                                        <p:tgtEl>
                                          <p:spTgt spid="20"/>
                                        </p:tgtEl>
                                      </p:cBhvr>
                                    </p:animEffect>
                                  </p:childTnLst>
                                </p:cTn>
                              </p:par>
                              <p:par>
                                <p:cTn id="16" presetID="3" presetClass="entr" presetSubtype="10" fill="hold" nodeType="withEffect">
                                  <p:stCondLst>
                                    <p:cond delay="0"/>
                                  </p:stCondLst>
                                  <p:childTnLst>
                                    <p:set>
                                      <p:cBhvr>
                                        <p:cTn id="17" dur="1" fill="hold">
                                          <p:stCondLst>
                                            <p:cond delay="0"/>
                                          </p:stCondLst>
                                        </p:cTn>
                                        <p:tgtEl>
                                          <p:spTgt spid="3074"/>
                                        </p:tgtEl>
                                        <p:attrNameLst>
                                          <p:attrName>style.visibility</p:attrName>
                                        </p:attrNameLst>
                                      </p:cBhvr>
                                      <p:to>
                                        <p:strVal val="visible"/>
                                      </p:to>
                                    </p:set>
                                    <p:animEffect transition="in" filter="blinds(horizontal)">
                                      <p:cBhvr>
                                        <p:cTn id="18"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357214"/>
            <a:ext cx="8229600" cy="1143000"/>
          </a:xfrm>
        </p:spPr>
        <p:txBody>
          <a:bodyPr>
            <a:normAutofit/>
          </a:bodyPr>
          <a:lstStyle/>
          <a:p>
            <a:pPr algn="l"/>
            <a:r>
              <a:rPr lang="en-GB" sz="4000" dirty="0" smtClean="0"/>
              <a:t>History</a:t>
            </a:r>
            <a:endParaRPr lang="en-GB" sz="4000" dirty="0"/>
          </a:p>
        </p:txBody>
      </p:sp>
      <p:sp>
        <p:nvSpPr>
          <p:cNvPr id="3" name="Rectangle 2"/>
          <p:cNvSpPr/>
          <p:nvPr/>
        </p:nvSpPr>
        <p:spPr>
          <a:xfrm>
            <a:off x="71406" y="5072074"/>
            <a:ext cx="4572000" cy="1154162"/>
          </a:xfrm>
          <a:prstGeom prst="rect">
            <a:avLst/>
          </a:prstGeom>
        </p:spPr>
        <p:txBody>
          <a:bodyPr>
            <a:spAutoFit/>
          </a:bodyPr>
          <a:lstStyle/>
          <a:p>
            <a:pPr fontAlgn="base"/>
            <a:r>
              <a:rPr lang="en-GB" sz="2300" b="1" dirty="0" smtClean="0"/>
              <a:t>Prophet Mohammed's </a:t>
            </a:r>
            <a:r>
              <a:rPr lang="en-GB" sz="2300" b="1" u="sng" dirty="0"/>
              <a:t>Caliphate</a:t>
            </a:r>
            <a:r>
              <a:rPr lang="en-GB" sz="2300" b="1" dirty="0"/>
              <a:t> conquered the Middle East</a:t>
            </a:r>
          </a:p>
        </p:txBody>
      </p:sp>
      <p:pic>
        <p:nvPicPr>
          <p:cNvPr id="5" name="Picture 4" descr="arab_expansion_gif_map_crop_2.gi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5719" y="500041"/>
            <a:ext cx="8501123" cy="4238657"/>
          </a:xfrm>
          <a:prstGeom prst="rect">
            <a:avLst/>
          </a:prstGeom>
        </p:spPr>
      </p:pic>
      <p:sp>
        <p:nvSpPr>
          <p:cNvPr id="6" name="Rectangle 5"/>
          <p:cNvSpPr/>
          <p:nvPr/>
        </p:nvSpPr>
        <p:spPr>
          <a:xfrm>
            <a:off x="4143372" y="4849853"/>
            <a:ext cx="5000628" cy="1154162"/>
          </a:xfrm>
          <a:prstGeom prst="rect">
            <a:avLst/>
          </a:prstGeom>
        </p:spPr>
        <p:txBody>
          <a:bodyPr wrap="square">
            <a:spAutoFit/>
          </a:bodyPr>
          <a:lstStyle/>
          <a:p>
            <a:r>
              <a:rPr lang="en-GB" sz="2300" dirty="0"/>
              <a:t>In the early 7th century AD in present-day Saudi Arabia, the Prophet Mohammed founded Islam</a:t>
            </a:r>
          </a:p>
        </p:txBody>
      </p:sp>
      <p:sp>
        <p:nvSpPr>
          <p:cNvPr id="7" name="TextBox 6"/>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1462"/>
            <a:ext cx="9144000" cy="1143000"/>
          </a:xfrm>
        </p:spPr>
        <p:txBody>
          <a:bodyPr>
            <a:normAutofit fontScale="90000"/>
          </a:bodyPr>
          <a:lstStyle/>
          <a:p>
            <a:pPr algn="l"/>
            <a:r>
              <a:rPr lang="en-GB" dirty="0" smtClean="0"/>
              <a:t>Implications and policy options for India</a:t>
            </a:r>
            <a:endParaRPr lang="en-GB" dirty="0"/>
          </a:p>
        </p:txBody>
      </p:sp>
      <p:sp>
        <p:nvSpPr>
          <p:cNvPr id="12" name="Rectangle 11"/>
          <p:cNvSpPr/>
          <p:nvPr/>
        </p:nvSpPr>
        <p:spPr>
          <a:xfrm>
            <a:off x="-71470" y="1071546"/>
            <a:ext cx="9501254" cy="800219"/>
          </a:xfrm>
          <a:prstGeom prst="rect">
            <a:avLst/>
          </a:prstGeom>
        </p:spPr>
        <p:txBody>
          <a:bodyPr wrap="square">
            <a:spAutoFit/>
          </a:bodyPr>
          <a:lstStyle/>
          <a:p>
            <a:pPr>
              <a:buFont typeface="Arial" pitchFamily="34" charset="0"/>
              <a:buChar char="•"/>
            </a:pPr>
            <a:r>
              <a:rPr lang="en-GB" sz="2300" dirty="0" smtClean="0"/>
              <a:t>Call of the self-proclaimed Caliph to the Indian Muslims did not go well with most Indian Muslim leaders</a:t>
            </a:r>
            <a:endParaRPr lang="en-GB" sz="2300" dirty="0"/>
          </a:p>
        </p:txBody>
      </p:sp>
      <p:sp>
        <p:nvSpPr>
          <p:cNvPr id="13" name="Rectangle 12"/>
          <p:cNvSpPr/>
          <p:nvPr/>
        </p:nvSpPr>
        <p:spPr>
          <a:xfrm>
            <a:off x="-71470" y="1857364"/>
            <a:ext cx="9215470" cy="1508105"/>
          </a:xfrm>
          <a:prstGeom prst="rect">
            <a:avLst/>
          </a:prstGeom>
        </p:spPr>
        <p:txBody>
          <a:bodyPr wrap="square">
            <a:spAutoFit/>
          </a:bodyPr>
          <a:lstStyle/>
          <a:p>
            <a:pPr>
              <a:buFont typeface="Arial" pitchFamily="34" charset="0"/>
              <a:buChar char="•"/>
            </a:pPr>
            <a:r>
              <a:rPr lang="en-GB" sz="2300" dirty="0" smtClean="0"/>
              <a:t>Despite their opposition, radicalised Muslims are getting attracted to IS, something that was illustrated by radical Kashmiri youths, who are believed to be deeply indoctrinated by the </a:t>
            </a:r>
            <a:r>
              <a:rPr lang="en-GB" sz="2300" dirty="0" err="1" smtClean="0"/>
              <a:t>Deobandi</a:t>
            </a:r>
            <a:r>
              <a:rPr lang="en-GB" sz="2300" dirty="0" smtClean="0"/>
              <a:t> school of thought, seen waving ISIS flags</a:t>
            </a:r>
            <a:endParaRPr lang="en-GB" sz="2300" dirty="0"/>
          </a:p>
        </p:txBody>
      </p:sp>
      <p:sp>
        <p:nvSpPr>
          <p:cNvPr id="8" name="Rectangle 7"/>
          <p:cNvSpPr/>
          <p:nvPr/>
        </p:nvSpPr>
        <p:spPr>
          <a:xfrm>
            <a:off x="-71470" y="3429000"/>
            <a:ext cx="9144000" cy="800219"/>
          </a:xfrm>
          <a:prstGeom prst="rect">
            <a:avLst/>
          </a:prstGeom>
        </p:spPr>
        <p:txBody>
          <a:bodyPr wrap="square">
            <a:spAutoFit/>
          </a:bodyPr>
          <a:lstStyle/>
          <a:p>
            <a:r>
              <a:rPr lang="en-GB" sz="2300" b="1" dirty="0" err="1" smtClean="0"/>
              <a:t>Q.Radicalisation</a:t>
            </a:r>
            <a:r>
              <a:rPr lang="en-GB" sz="2300" b="1" dirty="0" smtClean="0"/>
              <a:t> of the Indian Muslim Youths: The Impact on Internal Security </a:t>
            </a:r>
            <a:endParaRPr lang="en-GB" sz="2300" b="1" dirty="0"/>
          </a:p>
        </p:txBody>
      </p:sp>
      <p:sp>
        <p:nvSpPr>
          <p:cNvPr id="9" name="Rectangle 8"/>
          <p:cNvSpPr/>
          <p:nvPr/>
        </p:nvSpPr>
        <p:spPr>
          <a:xfrm>
            <a:off x="-71470" y="4214818"/>
            <a:ext cx="9144000" cy="1154162"/>
          </a:xfrm>
          <a:prstGeom prst="rect">
            <a:avLst/>
          </a:prstGeom>
        </p:spPr>
        <p:txBody>
          <a:bodyPr wrap="square">
            <a:spAutoFit/>
          </a:bodyPr>
          <a:lstStyle/>
          <a:p>
            <a:r>
              <a:rPr lang="en-GB" sz="2300" dirty="0" smtClean="0"/>
              <a:t>ISIS, which is very </a:t>
            </a:r>
            <a:r>
              <a:rPr lang="en-GB" sz="2300" b="1" dirty="0" smtClean="0"/>
              <a:t>techno savvy </a:t>
            </a:r>
            <a:r>
              <a:rPr lang="en-GB" sz="2300" dirty="0" smtClean="0"/>
              <a:t>unlike other militant groups, has been able to </a:t>
            </a:r>
            <a:r>
              <a:rPr lang="en-GB" sz="2300" u="sng" dirty="0" smtClean="0"/>
              <a:t>lure young Muslims </a:t>
            </a:r>
            <a:r>
              <a:rPr lang="en-GB" sz="2300" dirty="0" smtClean="0"/>
              <a:t>not only from India, but also from Central Asia and European countries</a:t>
            </a:r>
            <a:endParaRPr lang="en-GB" sz="2300" dirty="0"/>
          </a:p>
        </p:txBody>
      </p:sp>
      <p:sp>
        <p:nvSpPr>
          <p:cNvPr id="10" name="Rectangle 9"/>
          <p:cNvSpPr/>
          <p:nvPr/>
        </p:nvSpPr>
        <p:spPr>
          <a:xfrm>
            <a:off x="-71470" y="5214950"/>
            <a:ext cx="9144000" cy="800219"/>
          </a:xfrm>
          <a:prstGeom prst="rect">
            <a:avLst/>
          </a:prstGeom>
        </p:spPr>
        <p:txBody>
          <a:bodyPr wrap="square">
            <a:spAutoFit/>
          </a:bodyPr>
          <a:lstStyle/>
          <a:p>
            <a:r>
              <a:rPr lang="en-GB" sz="2300" dirty="0" smtClean="0"/>
              <a:t>The group is known for its </a:t>
            </a:r>
            <a:r>
              <a:rPr lang="en-GB" sz="2300" b="1" dirty="0" smtClean="0"/>
              <a:t>heavy usage of internet and social media </a:t>
            </a:r>
            <a:r>
              <a:rPr lang="en-GB" sz="2300" dirty="0" smtClean="0"/>
              <a:t>tools</a:t>
            </a:r>
            <a:endParaRPr lang="en-GB" sz="2300" dirty="0"/>
          </a:p>
        </p:txBody>
      </p:sp>
      <p:sp>
        <p:nvSpPr>
          <p:cNvPr id="14" name="Rectangle 13"/>
          <p:cNvSpPr/>
          <p:nvPr/>
        </p:nvSpPr>
        <p:spPr>
          <a:xfrm>
            <a:off x="0" y="5715016"/>
            <a:ext cx="9144000" cy="446276"/>
          </a:xfrm>
          <a:prstGeom prst="rect">
            <a:avLst/>
          </a:prstGeom>
          <a:solidFill>
            <a:schemeClr val="tx1"/>
          </a:solidFill>
        </p:spPr>
        <p:txBody>
          <a:bodyPr wrap="square">
            <a:spAutoFit/>
          </a:bodyPr>
          <a:lstStyle/>
          <a:p>
            <a:r>
              <a:rPr lang="en-GB" sz="2300" b="1" dirty="0" err="1" smtClean="0">
                <a:solidFill>
                  <a:schemeClr val="bg1"/>
                </a:solidFill>
              </a:rPr>
              <a:t>Facebook</a:t>
            </a:r>
            <a:r>
              <a:rPr lang="en-GB" sz="2300" b="1" dirty="0" smtClean="0">
                <a:solidFill>
                  <a:schemeClr val="bg1"/>
                </a:solidFill>
              </a:rPr>
              <a:t> and Twitter </a:t>
            </a:r>
            <a:r>
              <a:rPr lang="en-GB" sz="2300" dirty="0" smtClean="0">
                <a:solidFill>
                  <a:schemeClr val="bg1"/>
                </a:solidFill>
              </a:rPr>
              <a:t>have become the hotspots </a:t>
            </a:r>
            <a:endParaRPr lang="en-GB" sz="2300" dirty="0">
              <a:solidFill>
                <a:schemeClr val="bg1"/>
              </a:solidFill>
            </a:endParaRPr>
          </a:p>
        </p:txBody>
      </p:sp>
      <p:pic>
        <p:nvPicPr>
          <p:cNvPr id="4098" name="Picture 2" descr="D:\UPSC\Teaching\Middle East\Random\isis-flag-650_101714082455.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5686" y="3286124"/>
            <a:ext cx="4212000" cy="3240000"/>
          </a:xfrm>
          <a:prstGeom prst="rect">
            <a:avLst/>
          </a:prstGeom>
          <a:noFill/>
        </p:spPr>
      </p:pic>
      <p:pic>
        <p:nvPicPr>
          <p:cNvPr id="4100" name="Picture 4" descr="D:\UPSC\Teaching\Middle East\Random\isis twitter.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972008"/>
            <a:ext cx="5038411" cy="3600000"/>
          </a:xfrm>
          <a:prstGeom prst="rect">
            <a:avLst/>
          </a:prstGeom>
          <a:noFill/>
        </p:spPr>
      </p:pic>
      <p:pic>
        <p:nvPicPr>
          <p:cNvPr id="4099" name="Picture 3" descr="D:\UPSC\Teaching\Middle East\Random\isis and pak.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560785" y="3286124"/>
            <a:ext cx="4440371" cy="3240000"/>
          </a:xfrm>
          <a:prstGeom prst="rect">
            <a:avLst/>
          </a:prstGeom>
          <a:noFill/>
        </p:spPr>
      </p:pic>
      <p:pic>
        <p:nvPicPr>
          <p:cNvPr id="4101" name="Picture 5" descr="D:\UPSC\Teaching\Middle East\Random\isis_facebook_closed.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478498" y="1000108"/>
            <a:ext cx="6665502" cy="3500462"/>
          </a:xfrm>
          <a:prstGeom prst="rect">
            <a:avLst/>
          </a:prstGeom>
          <a:noFill/>
        </p:spPr>
      </p:pic>
      <p:sp>
        <p:nvSpPr>
          <p:cNvPr id="15" name="TextBox 14"/>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par>
                                <p:cTn id="13" presetID="3" presetClass="entr" presetSubtype="10" fill="hold" nodeType="with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blinds(horizontal)">
                                      <p:cBhvr>
                                        <p:cTn id="15" dur="500"/>
                                        <p:tgtEl>
                                          <p:spTgt spid="4098"/>
                                        </p:tgtEl>
                                      </p:cBhvr>
                                    </p:animEffect>
                                  </p:childTnLst>
                                </p:cTn>
                              </p:par>
                              <p:par>
                                <p:cTn id="16" presetID="3" presetClass="entr" presetSubtype="10" fill="hold" nodeType="withEffect">
                                  <p:stCondLst>
                                    <p:cond delay="0"/>
                                  </p:stCondLst>
                                  <p:childTnLst>
                                    <p:set>
                                      <p:cBhvr>
                                        <p:cTn id="17" dur="1" fill="hold">
                                          <p:stCondLst>
                                            <p:cond delay="0"/>
                                          </p:stCondLst>
                                        </p:cTn>
                                        <p:tgtEl>
                                          <p:spTgt spid="4099"/>
                                        </p:tgtEl>
                                        <p:attrNameLst>
                                          <p:attrName>style.visibility</p:attrName>
                                        </p:attrNameLst>
                                      </p:cBhvr>
                                      <p:to>
                                        <p:strVal val="visible"/>
                                      </p:to>
                                    </p:set>
                                    <p:animEffect transition="in" filter="blinds(horizontal)">
                                      <p:cBhvr>
                                        <p:cTn id="18" dur="500"/>
                                        <p:tgtEl>
                                          <p:spTgt spid="409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nodeType="clickEffect">
                                  <p:stCondLst>
                                    <p:cond delay="0"/>
                                  </p:stCondLst>
                                  <p:childTnLst>
                                    <p:animEffect transition="out" filter="blinds(horizontal)">
                                      <p:cBhvr>
                                        <p:cTn id="22" dur="500"/>
                                        <p:tgtEl>
                                          <p:spTgt spid="4098"/>
                                        </p:tgtEl>
                                      </p:cBhvr>
                                    </p:animEffect>
                                    <p:set>
                                      <p:cBhvr>
                                        <p:cTn id="23" dur="1" fill="hold">
                                          <p:stCondLst>
                                            <p:cond delay="499"/>
                                          </p:stCondLst>
                                        </p:cTn>
                                        <p:tgtEl>
                                          <p:spTgt spid="4098"/>
                                        </p:tgtEl>
                                        <p:attrNameLst>
                                          <p:attrName>style.visibility</p:attrName>
                                        </p:attrNameLst>
                                      </p:cBhvr>
                                      <p:to>
                                        <p:strVal val="hidden"/>
                                      </p:to>
                                    </p:set>
                                  </p:childTnLst>
                                </p:cTn>
                              </p:par>
                              <p:par>
                                <p:cTn id="24" presetID="3" presetClass="exit" presetSubtype="10" fill="hold" nodeType="withEffect">
                                  <p:stCondLst>
                                    <p:cond delay="0"/>
                                  </p:stCondLst>
                                  <p:childTnLst>
                                    <p:animEffect transition="out" filter="blinds(horizontal)">
                                      <p:cBhvr>
                                        <p:cTn id="25" dur="500"/>
                                        <p:tgtEl>
                                          <p:spTgt spid="4099"/>
                                        </p:tgtEl>
                                      </p:cBhvr>
                                    </p:animEffect>
                                    <p:set>
                                      <p:cBhvr>
                                        <p:cTn id="26" dur="1" fill="hold">
                                          <p:stCondLst>
                                            <p:cond delay="499"/>
                                          </p:stCondLst>
                                        </p:cTn>
                                        <p:tgtEl>
                                          <p:spTgt spid="409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linds(horizont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linds(horizontal)">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linds(horizontal)">
                                      <p:cBhvr>
                                        <p:cTn id="41" dur="500"/>
                                        <p:tgtEl>
                                          <p:spTgt spid="10"/>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blinds(horizontal)">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4101"/>
                                        </p:tgtEl>
                                        <p:attrNameLst>
                                          <p:attrName>style.visibility</p:attrName>
                                        </p:attrNameLst>
                                      </p:cBhvr>
                                      <p:to>
                                        <p:strVal val="visible"/>
                                      </p:to>
                                    </p:set>
                                    <p:animEffect transition="in" filter="blinds(horizontal)">
                                      <p:cBhvr>
                                        <p:cTn id="49" dur="500"/>
                                        <p:tgtEl>
                                          <p:spTgt spid="4101"/>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xit" presetSubtype="10" fill="hold" nodeType="clickEffect">
                                  <p:stCondLst>
                                    <p:cond delay="0"/>
                                  </p:stCondLst>
                                  <p:childTnLst>
                                    <p:animEffect transition="out" filter="blinds(horizontal)">
                                      <p:cBhvr>
                                        <p:cTn id="53" dur="500"/>
                                        <p:tgtEl>
                                          <p:spTgt spid="4101"/>
                                        </p:tgtEl>
                                      </p:cBhvr>
                                    </p:animEffect>
                                    <p:set>
                                      <p:cBhvr>
                                        <p:cTn id="54" dur="1" fill="hold">
                                          <p:stCondLst>
                                            <p:cond delay="499"/>
                                          </p:stCondLst>
                                        </p:cTn>
                                        <p:tgtEl>
                                          <p:spTgt spid="410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4100"/>
                                        </p:tgtEl>
                                        <p:attrNameLst>
                                          <p:attrName>style.visibility</p:attrName>
                                        </p:attrNameLst>
                                      </p:cBhvr>
                                      <p:to>
                                        <p:strVal val="visible"/>
                                      </p:to>
                                    </p:set>
                                    <p:animEffect transition="in" filter="blinds(horizontal)">
                                      <p:cBhvr>
                                        <p:cTn id="59" dur="500"/>
                                        <p:tgtEl>
                                          <p:spTgt spid="4100"/>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xit" presetSubtype="10" fill="hold" nodeType="clickEffect">
                                  <p:stCondLst>
                                    <p:cond delay="0"/>
                                  </p:stCondLst>
                                  <p:childTnLst>
                                    <p:animEffect transition="out" filter="blinds(horizontal)">
                                      <p:cBhvr>
                                        <p:cTn id="63" dur="500"/>
                                        <p:tgtEl>
                                          <p:spTgt spid="4100"/>
                                        </p:tgtEl>
                                      </p:cBhvr>
                                    </p:animEffect>
                                    <p:set>
                                      <p:cBhvr>
                                        <p:cTn id="64" dur="1" fill="hold">
                                          <p:stCondLst>
                                            <p:cond delay="499"/>
                                          </p:stCondLst>
                                        </p:cTn>
                                        <p:tgtEl>
                                          <p:spTgt spid="41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8" grpId="0"/>
      <p:bldP spid="9" grpId="0"/>
      <p:bldP spid="10" grpId="0"/>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1462"/>
            <a:ext cx="8686800" cy="1143000"/>
          </a:xfrm>
        </p:spPr>
        <p:txBody>
          <a:bodyPr>
            <a:normAutofit fontScale="90000"/>
          </a:bodyPr>
          <a:lstStyle/>
          <a:p>
            <a:pPr algn="l"/>
            <a:r>
              <a:rPr lang="en-GB" dirty="0" smtClean="0"/>
              <a:t>Implications and policy options for India</a:t>
            </a:r>
            <a:endParaRPr lang="en-GB" dirty="0"/>
          </a:p>
        </p:txBody>
      </p:sp>
      <p:sp>
        <p:nvSpPr>
          <p:cNvPr id="8" name="Rectangle 7"/>
          <p:cNvSpPr/>
          <p:nvPr/>
        </p:nvSpPr>
        <p:spPr>
          <a:xfrm>
            <a:off x="0" y="1000108"/>
            <a:ext cx="9144000" cy="800219"/>
          </a:xfrm>
          <a:prstGeom prst="rect">
            <a:avLst/>
          </a:prstGeom>
        </p:spPr>
        <p:txBody>
          <a:bodyPr wrap="square">
            <a:spAutoFit/>
          </a:bodyPr>
          <a:lstStyle/>
          <a:p>
            <a:r>
              <a:rPr lang="en-GB" sz="2300" b="1" dirty="0" err="1" smtClean="0"/>
              <a:t>Q.Radicalisation</a:t>
            </a:r>
            <a:r>
              <a:rPr lang="en-GB" sz="2300" b="1" dirty="0" smtClean="0"/>
              <a:t> of the Indian Muslim Youths: The Impact on Internal Security </a:t>
            </a:r>
            <a:endParaRPr lang="en-GB" sz="2300" b="1" dirty="0"/>
          </a:p>
        </p:txBody>
      </p:sp>
      <p:sp>
        <p:nvSpPr>
          <p:cNvPr id="11" name="Rectangle 10"/>
          <p:cNvSpPr/>
          <p:nvPr/>
        </p:nvSpPr>
        <p:spPr>
          <a:xfrm>
            <a:off x="0" y="1785926"/>
            <a:ext cx="9144000" cy="1154162"/>
          </a:xfrm>
          <a:prstGeom prst="rect">
            <a:avLst/>
          </a:prstGeom>
        </p:spPr>
        <p:txBody>
          <a:bodyPr wrap="square">
            <a:spAutoFit/>
          </a:bodyPr>
          <a:lstStyle/>
          <a:p>
            <a:r>
              <a:rPr lang="en-GB" sz="2300" dirty="0" smtClean="0"/>
              <a:t>Moreover, the ability of the group to convey their messages using a few Indian regional languages, namely, </a:t>
            </a:r>
            <a:r>
              <a:rPr lang="en-GB" sz="2300" b="1" dirty="0" smtClean="0"/>
              <a:t>Hindi</a:t>
            </a:r>
            <a:r>
              <a:rPr lang="en-GB" sz="2300" dirty="0" smtClean="0"/>
              <a:t>, </a:t>
            </a:r>
            <a:r>
              <a:rPr lang="en-GB" sz="2300" b="1" dirty="0" smtClean="0"/>
              <a:t>Tamil</a:t>
            </a:r>
            <a:r>
              <a:rPr lang="en-GB" sz="2300" dirty="0" smtClean="0"/>
              <a:t> and </a:t>
            </a:r>
            <a:r>
              <a:rPr lang="en-GB" sz="2300" b="1" dirty="0" smtClean="0"/>
              <a:t>Urdu</a:t>
            </a:r>
            <a:r>
              <a:rPr lang="en-GB" sz="2300" dirty="0" smtClean="0"/>
              <a:t> as subtitles, make the recruitment process easier</a:t>
            </a:r>
            <a:endParaRPr lang="en-GB" sz="2300" dirty="0"/>
          </a:p>
        </p:txBody>
      </p:sp>
      <p:sp>
        <p:nvSpPr>
          <p:cNvPr id="15" name="Rectangle 14"/>
          <p:cNvSpPr/>
          <p:nvPr/>
        </p:nvSpPr>
        <p:spPr>
          <a:xfrm>
            <a:off x="0" y="2928934"/>
            <a:ext cx="9144000" cy="1154162"/>
          </a:xfrm>
          <a:prstGeom prst="rect">
            <a:avLst/>
          </a:prstGeom>
        </p:spPr>
        <p:txBody>
          <a:bodyPr wrap="square">
            <a:spAutoFit/>
          </a:bodyPr>
          <a:lstStyle/>
          <a:p>
            <a:r>
              <a:rPr lang="en-GB" sz="2300" dirty="0" smtClean="0"/>
              <a:t>Most of the youths who are believed to be highly radicalised hail from the states of Kerala, Maharashtra, Tamil Nadu, and Jammu and Kashmir</a:t>
            </a:r>
            <a:endParaRPr lang="en-GB" sz="2300" dirty="0"/>
          </a:p>
        </p:txBody>
      </p:sp>
      <p:sp>
        <p:nvSpPr>
          <p:cNvPr id="16" name="Rectangle 15"/>
          <p:cNvSpPr/>
          <p:nvPr/>
        </p:nvSpPr>
        <p:spPr>
          <a:xfrm>
            <a:off x="0" y="3643314"/>
            <a:ext cx="9144000" cy="2923877"/>
          </a:xfrm>
          <a:prstGeom prst="rect">
            <a:avLst/>
          </a:prstGeom>
        </p:spPr>
        <p:txBody>
          <a:bodyPr wrap="square">
            <a:spAutoFit/>
          </a:bodyPr>
          <a:lstStyle/>
          <a:p>
            <a:pPr>
              <a:buFont typeface="Arial" pitchFamily="34" charset="0"/>
              <a:buChar char="•"/>
            </a:pPr>
            <a:r>
              <a:rPr lang="en-GB" sz="2300" dirty="0" smtClean="0"/>
              <a:t>Interestingly, </a:t>
            </a:r>
            <a:r>
              <a:rPr lang="en-GB" sz="2300" b="1" dirty="0" smtClean="0"/>
              <a:t>unemployment or poverty is not the only factor</a:t>
            </a:r>
            <a:r>
              <a:rPr lang="en-GB" sz="2300" dirty="0" smtClean="0"/>
              <a:t> attributed to joining the ISIS, but youths with proper educational backgrounds and from middle-income families, are increasingly enticed towards this dreaded phenomenon</a:t>
            </a:r>
          </a:p>
          <a:p>
            <a:r>
              <a:rPr lang="en-GB" sz="2300" dirty="0" err="1" smtClean="0"/>
              <a:t>Eg</a:t>
            </a:r>
            <a:r>
              <a:rPr lang="en-GB" sz="2300" dirty="0" smtClean="0"/>
              <a:t>. 4 youths from </a:t>
            </a:r>
            <a:r>
              <a:rPr lang="en-GB" sz="2300" dirty="0" err="1" smtClean="0"/>
              <a:t>kalyan</a:t>
            </a:r>
            <a:r>
              <a:rPr lang="en-GB" sz="2300" dirty="0" smtClean="0"/>
              <a:t>, strange case of  a 26-year-old </a:t>
            </a:r>
            <a:r>
              <a:rPr lang="en-GB" sz="2300" dirty="0" err="1" smtClean="0"/>
              <a:t>Adil</a:t>
            </a:r>
            <a:r>
              <a:rPr lang="en-GB" sz="2300" dirty="0" smtClean="0"/>
              <a:t> </a:t>
            </a:r>
            <a:r>
              <a:rPr lang="en-GB" sz="2300" dirty="0" err="1" smtClean="0"/>
              <a:t>Fayaz</a:t>
            </a:r>
            <a:r>
              <a:rPr lang="en-GB" sz="2300" dirty="0" smtClean="0"/>
              <a:t>, an Indian student (from Srinagar) in Australia reportedly joined the ISIS in Syria to fight the Assad regime, latest case of DU girl wanted to join ISIS</a:t>
            </a:r>
            <a:endParaRPr lang="en-GB" sz="2300" dirty="0"/>
          </a:p>
        </p:txBody>
      </p:sp>
      <p:pic>
        <p:nvPicPr>
          <p:cNvPr id="4102" name="Picture 6" descr="D:\UPSC\Teaching\Middle East\Random\isis india tamil nadu.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57158" y="1857364"/>
            <a:ext cx="8010358" cy="4572032"/>
          </a:xfrm>
          <a:prstGeom prst="rect">
            <a:avLst/>
          </a:prstGeom>
          <a:noFill/>
        </p:spPr>
      </p:pic>
      <p:pic>
        <p:nvPicPr>
          <p:cNvPr id="17" name="Picture 3" descr="D:\UPSC\Teaching\Middle East\Random\express.jpg"/>
          <p:cNvPicPr>
            <a:picLocks noChangeAspect="1" noChangeArrowheads="1"/>
          </p:cNvPicPr>
          <p:nvPr/>
        </p:nvPicPr>
        <p:blipFill>
          <a:blip r:embed="rId3"/>
          <a:srcRect/>
          <a:stretch>
            <a:fillRect/>
          </a:stretch>
        </p:blipFill>
        <p:spPr bwMode="auto">
          <a:xfrm>
            <a:off x="0" y="1433930"/>
            <a:ext cx="8929718" cy="3138078"/>
          </a:xfrm>
          <a:prstGeom prst="rect">
            <a:avLst/>
          </a:prstGeom>
          <a:noFill/>
        </p:spPr>
      </p:pic>
      <p:pic>
        <p:nvPicPr>
          <p:cNvPr id="18" name="Picture 2" descr="D:\UPSC\Teaching\Middle East\Random\mehdi biswas.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500166" y="1428735"/>
            <a:ext cx="5074209" cy="5287783"/>
          </a:xfrm>
          <a:prstGeom prst="rect">
            <a:avLst/>
          </a:prstGeom>
          <a:noFill/>
        </p:spPr>
      </p:pic>
      <p:sp>
        <p:nvSpPr>
          <p:cNvPr id="12" name="TextBox 11"/>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102"/>
                                        </p:tgtEl>
                                        <p:attrNameLst>
                                          <p:attrName>style.visibility</p:attrName>
                                        </p:attrNameLst>
                                      </p:cBhvr>
                                      <p:to>
                                        <p:strVal val="visible"/>
                                      </p:to>
                                    </p:set>
                                    <p:animEffect transition="in" filter="blinds(horizontal)">
                                      <p:cBhvr>
                                        <p:cTn id="22" dur="500"/>
                                        <p:tgtEl>
                                          <p:spTgt spid="410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4102"/>
                                        </p:tgtEl>
                                      </p:cBhvr>
                                    </p:animEffect>
                                    <p:set>
                                      <p:cBhvr>
                                        <p:cTn id="27" dur="1" fill="hold">
                                          <p:stCondLst>
                                            <p:cond delay="499"/>
                                          </p:stCondLst>
                                        </p:cTn>
                                        <p:tgtEl>
                                          <p:spTgt spid="410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nodeType="clickEffect">
                                  <p:stCondLst>
                                    <p:cond delay="0"/>
                                  </p:stCondLst>
                                  <p:childTnLst>
                                    <p:animEffect transition="out" filter="blinds(horizontal)">
                                      <p:cBhvr>
                                        <p:cTn id="41" dur="500"/>
                                        <p:tgtEl>
                                          <p:spTgt spid="17"/>
                                        </p:tgtEl>
                                      </p:cBhvr>
                                    </p:animEffect>
                                    <p:set>
                                      <p:cBhvr>
                                        <p:cTn id="42" dur="1" fill="hold">
                                          <p:stCondLst>
                                            <p:cond delay="499"/>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nodeType="clickEffect">
                                  <p:stCondLst>
                                    <p:cond delay="0"/>
                                  </p:stCondLst>
                                  <p:childTnLst>
                                    <p:animEffect transition="out" filter="blinds(horizontal)">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5"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4338"/>
            <a:ext cx="9144000" cy="1143000"/>
          </a:xfrm>
        </p:spPr>
        <p:txBody>
          <a:bodyPr>
            <a:normAutofit fontScale="90000"/>
          </a:bodyPr>
          <a:lstStyle/>
          <a:p>
            <a:pPr algn="l"/>
            <a:r>
              <a:rPr lang="en-GB" dirty="0" smtClean="0"/>
              <a:t>Implications and policy options for India</a:t>
            </a:r>
            <a:endParaRPr lang="en-GB" dirty="0"/>
          </a:p>
        </p:txBody>
      </p:sp>
      <p:sp>
        <p:nvSpPr>
          <p:cNvPr id="17" name="Rectangle 16"/>
          <p:cNvSpPr/>
          <p:nvPr/>
        </p:nvSpPr>
        <p:spPr>
          <a:xfrm>
            <a:off x="32" y="714356"/>
            <a:ext cx="9144000" cy="800219"/>
          </a:xfrm>
          <a:prstGeom prst="rect">
            <a:avLst/>
          </a:prstGeom>
        </p:spPr>
        <p:txBody>
          <a:bodyPr wrap="square">
            <a:spAutoFit/>
          </a:bodyPr>
          <a:lstStyle/>
          <a:p>
            <a:pPr>
              <a:buFont typeface="Arial" pitchFamily="34" charset="0"/>
              <a:buChar char="•"/>
            </a:pPr>
            <a:r>
              <a:rPr lang="en-GB" sz="2300" dirty="0" smtClean="0"/>
              <a:t>Most of the youths have been so </a:t>
            </a:r>
            <a:r>
              <a:rPr lang="en-GB" sz="2300" b="1" dirty="0" smtClean="0"/>
              <a:t>brainwashed</a:t>
            </a:r>
            <a:r>
              <a:rPr lang="en-GB" sz="2300" dirty="0" smtClean="0"/>
              <a:t> that they left their jobs in India and decided to take up terror path</a:t>
            </a:r>
            <a:endParaRPr lang="en-GB" sz="2300" dirty="0"/>
          </a:p>
        </p:txBody>
      </p:sp>
      <p:sp>
        <p:nvSpPr>
          <p:cNvPr id="18" name="Rectangle 17"/>
          <p:cNvSpPr/>
          <p:nvPr/>
        </p:nvSpPr>
        <p:spPr>
          <a:xfrm>
            <a:off x="-71470" y="1643050"/>
            <a:ext cx="9215470" cy="1154162"/>
          </a:xfrm>
          <a:prstGeom prst="rect">
            <a:avLst/>
          </a:prstGeom>
        </p:spPr>
        <p:txBody>
          <a:bodyPr wrap="square">
            <a:spAutoFit/>
          </a:bodyPr>
          <a:lstStyle/>
          <a:p>
            <a:r>
              <a:rPr lang="en-GB" sz="2300" b="1" dirty="0" err="1" smtClean="0"/>
              <a:t>Q.What</a:t>
            </a:r>
            <a:r>
              <a:rPr lang="en-GB" sz="2300" b="1" dirty="0" smtClean="0"/>
              <a:t> needs to be investigated thoroughly is the root cause of the problem that has driven the youths to travel to Iraq and Syria??</a:t>
            </a:r>
            <a:endParaRPr lang="en-GB" sz="2300" b="1" dirty="0"/>
          </a:p>
        </p:txBody>
      </p:sp>
      <p:sp>
        <p:nvSpPr>
          <p:cNvPr id="19" name="Rectangle 18"/>
          <p:cNvSpPr/>
          <p:nvPr/>
        </p:nvSpPr>
        <p:spPr>
          <a:xfrm>
            <a:off x="0" y="2714620"/>
            <a:ext cx="9144000" cy="446276"/>
          </a:xfrm>
          <a:prstGeom prst="rect">
            <a:avLst/>
          </a:prstGeom>
        </p:spPr>
        <p:txBody>
          <a:bodyPr wrap="square">
            <a:spAutoFit/>
          </a:bodyPr>
          <a:lstStyle/>
          <a:p>
            <a:r>
              <a:rPr lang="en-GB" sz="2300" dirty="0" smtClean="0"/>
              <a:t>1-angle of </a:t>
            </a:r>
            <a:r>
              <a:rPr lang="en-GB" sz="2300" u="sng" dirty="0" smtClean="0"/>
              <a:t>ideological commitment </a:t>
            </a:r>
            <a:r>
              <a:rPr lang="en-GB" sz="2300" dirty="0" smtClean="0"/>
              <a:t>as a main motive</a:t>
            </a:r>
            <a:endParaRPr lang="en-GB" sz="2300" dirty="0"/>
          </a:p>
        </p:txBody>
      </p:sp>
      <p:sp>
        <p:nvSpPr>
          <p:cNvPr id="20" name="Rectangle 19"/>
          <p:cNvSpPr/>
          <p:nvPr/>
        </p:nvSpPr>
        <p:spPr>
          <a:xfrm>
            <a:off x="-32" y="3429000"/>
            <a:ext cx="9144032" cy="800219"/>
          </a:xfrm>
          <a:prstGeom prst="rect">
            <a:avLst/>
          </a:prstGeom>
        </p:spPr>
        <p:txBody>
          <a:bodyPr wrap="square">
            <a:spAutoFit/>
          </a:bodyPr>
          <a:lstStyle/>
          <a:p>
            <a:r>
              <a:rPr lang="en-GB" sz="2300" dirty="0" smtClean="0"/>
              <a:t>2-some of the recruits could be joining ISIS for purely </a:t>
            </a:r>
            <a:r>
              <a:rPr lang="en-GB" sz="2300" u="sng" dirty="0" smtClean="0"/>
              <a:t>mercenary</a:t>
            </a:r>
            <a:r>
              <a:rPr lang="en-GB" sz="2300" dirty="0" smtClean="0"/>
              <a:t> motives</a:t>
            </a:r>
            <a:endParaRPr lang="en-GB" sz="2300" dirty="0"/>
          </a:p>
        </p:txBody>
      </p:sp>
      <p:sp>
        <p:nvSpPr>
          <p:cNvPr id="21" name="Rectangle 20"/>
          <p:cNvSpPr/>
          <p:nvPr/>
        </p:nvSpPr>
        <p:spPr>
          <a:xfrm>
            <a:off x="-32" y="4343293"/>
            <a:ext cx="9144032" cy="800219"/>
          </a:xfrm>
          <a:prstGeom prst="rect">
            <a:avLst/>
          </a:prstGeom>
        </p:spPr>
        <p:txBody>
          <a:bodyPr wrap="square">
            <a:spAutoFit/>
          </a:bodyPr>
          <a:lstStyle/>
          <a:p>
            <a:pPr>
              <a:buFont typeface="Arial" pitchFamily="34" charset="0"/>
              <a:buChar char="•"/>
            </a:pPr>
            <a:r>
              <a:rPr lang="en-GB" sz="2300" dirty="0" smtClean="0"/>
              <a:t>The involvement of a few Indian Muslim youths with the crisis going on in Syria and Iraq is worrying for a few reasons</a:t>
            </a:r>
            <a:endParaRPr lang="en-GB" sz="2300" dirty="0"/>
          </a:p>
        </p:txBody>
      </p:sp>
      <p:sp>
        <p:nvSpPr>
          <p:cNvPr id="22" name="Rectangle 21"/>
          <p:cNvSpPr/>
          <p:nvPr/>
        </p:nvSpPr>
        <p:spPr>
          <a:xfrm>
            <a:off x="0" y="5357826"/>
            <a:ext cx="9144032" cy="800219"/>
          </a:xfrm>
          <a:prstGeom prst="rect">
            <a:avLst/>
          </a:prstGeom>
        </p:spPr>
        <p:txBody>
          <a:bodyPr wrap="square">
            <a:spAutoFit/>
          </a:bodyPr>
          <a:lstStyle/>
          <a:p>
            <a:pPr>
              <a:buFont typeface="Arial" pitchFamily="34" charset="0"/>
              <a:buChar char="•"/>
            </a:pPr>
            <a:r>
              <a:rPr lang="en-GB" sz="2300" dirty="0" smtClean="0"/>
              <a:t>1</a:t>
            </a:r>
            <a:r>
              <a:rPr lang="en-GB" sz="2300" baseline="30000" dirty="0" smtClean="0"/>
              <a:t>st</a:t>
            </a:r>
            <a:r>
              <a:rPr lang="en-GB" sz="2300" dirty="0" smtClean="0"/>
              <a:t> It could </a:t>
            </a:r>
            <a:r>
              <a:rPr lang="en-GB" sz="2300" u="sng" dirty="0" smtClean="0"/>
              <a:t>set a trend </a:t>
            </a:r>
            <a:r>
              <a:rPr lang="en-GB" sz="2300" dirty="0" smtClean="0"/>
              <a:t>for other like-minded youth who are easily susceptible to radicalisation process</a:t>
            </a:r>
            <a:endParaRPr lang="en-GB" sz="2300" dirty="0"/>
          </a:p>
        </p:txBody>
      </p:sp>
      <p:sp>
        <p:nvSpPr>
          <p:cNvPr id="10" name="TextBox 9"/>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linds(horizont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linds(horizontal)">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2900"/>
            <a:ext cx="9144000" cy="1143000"/>
          </a:xfrm>
        </p:spPr>
        <p:txBody>
          <a:bodyPr>
            <a:normAutofit fontScale="90000"/>
          </a:bodyPr>
          <a:lstStyle/>
          <a:p>
            <a:pPr algn="l"/>
            <a:r>
              <a:rPr lang="en-GB" dirty="0" smtClean="0"/>
              <a:t>Implications and policy options for India</a:t>
            </a:r>
            <a:endParaRPr lang="en-GB" dirty="0"/>
          </a:p>
        </p:txBody>
      </p:sp>
      <p:sp>
        <p:nvSpPr>
          <p:cNvPr id="14" name="Rectangle 13"/>
          <p:cNvSpPr/>
          <p:nvPr/>
        </p:nvSpPr>
        <p:spPr>
          <a:xfrm>
            <a:off x="0" y="2065184"/>
            <a:ext cx="9144032" cy="1154162"/>
          </a:xfrm>
          <a:prstGeom prst="rect">
            <a:avLst/>
          </a:prstGeom>
        </p:spPr>
        <p:txBody>
          <a:bodyPr wrap="square">
            <a:spAutoFit/>
          </a:bodyPr>
          <a:lstStyle/>
          <a:p>
            <a:pPr>
              <a:buFont typeface="Arial" pitchFamily="34" charset="0"/>
              <a:buChar char="•"/>
            </a:pPr>
            <a:r>
              <a:rPr lang="en-GB" sz="2300" dirty="0" smtClean="0"/>
              <a:t>Unconfirmed report of a young suicide bomber of the ISIS, who was from Tamil Nadu, blowing himself up in the Syria-Iraq theatre became a matter of grave concern</a:t>
            </a:r>
            <a:endParaRPr lang="en-GB" sz="2300" dirty="0"/>
          </a:p>
        </p:txBody>
      </p:sp>
      <p:sp>
        <p:nvSpPr>
          <p:cNvPr id="15" name="Rectangle 14"/>
          <p:cNvSpPr/>
          <p:nvPr/>
        </p:nvSpPr>
        <p:spPr>
          <a:xfrm>
            <a:off x="0" y="3351068"/>
            <a:ext cx="9072594" cy="1508105"/>
          </a:xfrm>
          <a:prstGeom prst="rect">
            <a:avLst/>
          </a:prstGeom>
        </p:spPr>
        <p:txBody>
          <a:bodyPr wrap="square">
            <a:spAutoFit/>
          </a:bodyPr>
          <a:lstStyle/>
          <a:p>
            <a:r>
              <a:rPr lang="en-GB" sz="2300" dirty="0" smtClean="0"/>
              <a:t>If this report is found to be true, it is going to be the first suicide attack by an Indian origin in the world and, it will have a serious repercussion on matters related to India’s internal security</a:t>
            </a:r>
            <a:endParaRPr lang="en-GB" sz="2300" dirty="0"/>
          </a:p>
        </p:txBody>
      </p:sp>
      <p:sp>
        <p:nvSpPr>
          <p:cNvPr id="16" name="Rectangle 15"/>
          <p:cNvSpPr/>
          <p:nvPr/>
        </p:nvSpPr>
        <p:spPr>
          <a:xfrm>
            <a:off x="71406" y="4986235"/>
            <a:ext cx="9072594" cy="800219"/>
          </a:xfrm>
          <a:prstGeom prst="rect">
            <a:avLst/>
          </a:prstGeom>
        </p:spPr>
        <p:txBody>
          <a:bodyPr wrap="square">
            <a:spAutoFit/>
          </a:bodyPr>
          <a:lstStyle/>
          <a:p>
            <a:r>
              <a:rPr lang="en-GB" sz="2300" dirty="0" smtClean="0"/>
              <a:t>Confirmed report 17 year old NRI from </a:t>
            </a:r>
            <a:r>
              <a:rPr lang="en-GB" sz="2300" dirty="0" err="1" smtClean="0"/>
              <a:t>Bharuch</a:t>
            </a:r>
            <a:endParaRPr lang="en-GB" sz="2300" dirty="0" smtClean="0"/>
          </a:p>
          <a:p>
            <a:r>
              <a:rPr lang="en-GB" sz="2300" dirty="0" smtClean="0"/>
              <a:t>Youngest Suicide Bomber 17 years old</a:t>
            </a:r>
            <a:endParaRPr lang="en-GB" sz="2300" dirty="0"/>
          </a:p>
        </p:txBody>
      </p:sp>
      <p:pic>
        <p:nvPicPr>
          <p:cNvPr id="3" name="Picture 2" descr="I:\Lectures\IR\Middle East\India Bharuch.PNG"/>
          <p:cNvPicPr>
            <a:picLocks noChangeAspect="1" noChangeArrowheads="1"/>
          </p:cNvPicPr>
          <p:nvPr/>
        </p:nvPicPr>
        <p:blipFill>
          <a:blip r:embed="rId2"/>
          <a:srcRect/>
          <a:stretch>
            <a:fillRect/>
          </a:stretch>
        </p:blipFill>
        <p:spPr bwMode="auto">
          <a:xfrm>
            <a:off x="93494" y="1285860"/>
            <a:ext cx="9050506" cy="3571900"/>
          </a:xfrm>
          <a:prstGeom prst="rect">
            <a:avLst/>
          </a:prstGeom>
          <a:noFill/>
        </p:spPr>
      </p:pic>
      <p:sp>
        <p:nvSpPr>
          <p:cNvPr id="8" name="TextBox 7"/>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1"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par>
                                <p:cTn id="18" presetID="3" presetClass="entr" presetSubtype="1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1462"/>
            <a:ext cx="8686800" cy="1143000"/>
          </a:xfrm>
        </p:spPr>
        <p:txBody>
          <a:bodyPr>
            <a:normAutofit fontScale="90000"/>
          </a:bodyPr>
          <a:lstStyle/>
          <a:p>
            <a:pPr algn="l"/>
            <a:r>
              <a:rPr lang="en-GB" dirty="0" smtClean="0"/>
              <a:t>Implications and policy options for India</a:t>
            </a:r>
            <a:endParaRPr lang="en-GB" dirty="0"/>
          </a:p>
        </p:txBody>
      </p:sp>
      <p:sp>
        <p:nvSpPr>
          <p:cNvPr id="10" name="Rectangle 9"/>
          <p:cNvSpPr/>
          <p:nvPr/>
        </p:nvSpPr>
        <p:spPr>
          <a:xfrm>
            <a:off x="0" y="1285860"/>
            <a:ext cx="9144000" cy="1154162"/>
          </a:xfrm>
          <a:prstGeom prst="rect">
            <a:avLst/>
          </a:prstGeom>
        </p:spPr>
        <p:txBody>
          <a:bodyPr wrap="square">
            <a:spAutoFit/>
          </a:bodyPr>
          <a:lstStyle/>
          <a:p>
            <a:pPr>
              <a:buFont typeface="Arial" pitchFamily="34" charset="0"/>
              <a:buChar char="•"/>
            </a:pPr>
            <a:r>
              <a:rPr lang="en-GB" sz="2300" dirty="0" smtClean="0"/>
              <a:t>Even if the </a:t>
            </a:r>
            <a:r>
              <a:rPr lang="en-GB" sz="2300" u="sng" dirty="0" smtClean="0"/>
              <a:t>number</a:t>
            </a:r>
            <a:r>
              <a:rPr lang="en-GB" sz="2300" dirty="0" smtClean="0"/>
              <a:t> of the youths adhered to the ideology of the ISIS might be </a:t>
            </a:r>
            <a:r>
              <a:rPr lang="en-GB" sz="2300" u="sng" dirty="0" smtClean="0"/>
              <a:t>minuscule</a:t>
            </a:r>
            <a:r>
              <a:rPr lang="en-GB" sz="2300" dirty="0" smtClean="0"/>
              <a:t>, the act of siding with such organisation itself is very dangerous</a:t>
            </a:r>
            <a:endParaRPr lang="en-GB" sz="2300" dirty="0"/>
          </a:p>
        </p:txBody>
      </p:sp>
      <p:sp>
        <p:nvSpPr>
          <p:cNvPr id="11" name="Rectangle 10"/>
          <p:cNvSpPr/>
          <p:nvPr/>
        </p:nvSpPr>
        <p:spPr>
          <a:xfrm>
            <a:off x="0" y="2489152"/>
            <a:ext cx="9144000" cy="1154162"/>
          </a:xfrm>
          <a:prstGeom prst="rect">
            <a:avLst/>
          </a:prstGeom>
        </p:spPr>
        <p:txBody>
          <a:bodyPr wrap="square">
            <a:spAutoFit/>
          </a:bodyPr>
          <a:lstStyle/>
          <a:p>
            <a:pPr>
              <a:buFont typeface="Arial" pitchFamily="34" charset="0"/>
              <a:buChar char="•"/>
            </a:pPr>
            <a:r>
              <a:rPr lang="en-GB" sz="2300" dirty="0" smtClean="0"/>
              <a:t>2</a:t>
            </a:r>
            <a:r>
              <a:rPr lang="en-GB" sz="2300" baseline="30000" dirty="0" smtClean="0"/>
              <a:t>nd</a:t>
            </a:r>
            <a:r>
              <a:rPr lang="en-GB" sz="2300" dirty="0" smtClean="0"/>
              <a:t>:How the </a:t>
            </a:r>
            <a:r>
              <a:rPr lang="en-GB" sz="2300" u="sng" dirty="0" smtClean="0"/>
              <a:t>returnees</a:t>
            </a:r>
            <a:r>
              <a:rPr lang="en-GB" sz="2300" dirty="0" smtClean="0"/>
              <a:t> (from Syria and Iraq), with their first-hand </a:t>
            </a:r>
            <a:r>
              <a:rPr lang="en-GB" sz="2300" u="sng" dirty="0" smtClean="0"/>
              <a:t>experience</a:t>
            </a:r>
            <a:r>
              <a:rPr lang="en-GB" sz="2300" dirty="0" smtClean="0"/>
              <a:t> of the entire turmoil could </a:t>
            </a:r>
            <a:r>
              <a:rPr lang="en-GB" sz="2300" u="sng" dirty="0" smtClean="0"/>
              <a:t>easily brainwash </a:t>
            </a:r>
            <a:r>
              <a:rPr lang="en-GB" sz="2300" dirty="0" smtClean="0"/>
              <a:t>their peers at home</a:t>
            </a:r>
            <a:endParaRPr lang="en-GB" sz="2300" dirty="0"/>
          </a:p>
        </p:txBody>
      </p:sp>
      <p:sp>
        <p:nvSpPr>
          <p:cNvPr id="12" name="Rectangle 11"/>
          <p:cNvSpPr/>
          <p:nvPr/>
        </p:nvSpPr>
        <p:spPr>
          <a:xfrm>
            <a:off x="0" y="3843227"/>
            <a:ext cx="9144000" cy="800219"/>
          </a:xfrm>
          <a:prstGeom prst="rect">
            <a:avLst/>
          </a:prstGeom>
        </p:spPr>
        <p:txBody>
          <a:bodyPr wrap="square">
            <a:spAutoFit/>
          </a:bodyPr>
          <a:lstStyle/>
          <a:p>
            <a:pPr>
              <a:buFont typeface="Arial" pitchFamily="34" charset="0"/>
              <a:buChar char="•"/>
            </a:pPr>
            <a:r>
              <a:rPr lang="en-GB" sz="2300" b="1" dirty="0" smtClean="0"/>
              <a:t>Critical issue </a:t>
            </a:r>
            <a:r>
              <a:rPr lang="en-GB" sz="2300" dirty="0" smtClean="0"/>
              <a:t>is the </a:t>
            </a:r>
            <a:r>
              <a:rPr lang="en-GB" sz="2300" b="1" dirty="0" smtClean="0"/>
              <a:t>use of the social networking sites and internet</a:t>
            </a:r>
            <a:r>
              <a:rPr lang="en-GB" sz="2300" dirty="0" smtClean="0"/>
              <a:t>-related activities that are fuelling this problem</a:t>
            </a:r>
            <a:endParaRPr lang="en-GB" sz="2300" dirty="0"/>
          </a:p>
        </p:txBody>
      </p:sp>
      <p:sp>
        <p:nvSpPr>
          <p:cNvPr id="13" name="Rectangle 12"/>
          <p:cNvSpPr/>
          <p:nvPr/>
        </p:nvSpPr>
        <p:spPr>
          <a:xfrm>
            <a:off x="-32" y="4846606"/>
            <a:ext cx="9144032" cy="1154162"/>
          </a:xfrm>
          <a:prstGeom prst="rect">
            <a:avLst/>
          </a:prstGeom>
        </p:spPr>
        <p:txBody>
          <a:bodyPr wrap="square">
            <a:spAutoFit/>
          </a:bodyPr>
          <a:lstStyle/>
          <a:p>
            <a:pPr>
              <a:buFont typeface="Arial" pitchFamily="34" charset="0"/>
              <a:buChar char="•"/>
            </a:pPr>
            <a:r>
              <a:rPr lang="en-GB" sz="2300" dirty="0" smtClean="0"/>
              <a:t>Paramount concern within Indian security establishment about the use of information technology and other </a:t>
            </a:r>
            <a:r>
              <a:rPr lang="en-GB" sz="2300" u="sng" dirty="0" smtClean="0"/>
              <a:t>cyber related activities</a:t>
            </a:r>
            <a:r>
              <a:rPr lang="en-GB" sz="2300" dirty="0" smtClean="0"/>
              <a:t> while fanning the ISIS propaganda.</a:t>
            </a:r>
            <a:endParaRPr lang="en-GB" sz="2300" dirty="0"/>
          </a:p>
        </p:txBody>
      </p:sp>
      <p:sp>
        <p:nvSpPr>
          <p:cNvPr id="8" name="TextBox 7"/>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2900"/>
            <a:ext cx="9144000" cy="928694"/>
          </a:xfrm>
        </p:spPr>
        <p:txBody>
          <a:bodyPr>
            <a:normAutofit/>
          </a:bodyPr>
          <a:lstStyle/>
          <a:p>
            <a:pPr algn="l"/>
            <a:r>
              <a:rPr lang="en-GB" sz="4000" dirty="0" smtClean="0"/>
              <a:t>Implications and policy options for India</a:t>
            </a:r>
            <a:endParaRPr lang="en-GB" sz="4000" dirty="0"/>
          </a:p>
        </p:txBody>
      </p:sp>
      <p:sp>
        <p:nvSpPr>
          <p:cNvPr id="10" name="Rectangle 9"/>
          <p:cNvSpPr/>
          <p:nvPr/>
        </p:nvSpPr>
        <p:spPr>
          <a:xfrm>
            <a:off x="-71470" y="714356"/>
            <a:ext cx="9144000" cy="461665"/>
          </a:xfrm>
          <a:prstGeom prst="rect">
            <a:avLst/>
          </a:prstGeom>
        </p:spPr>
        <p:txBody>
          <a:bodyPr wrap="square">
            <a:spAutoFit/>
          </a:bodyPr>
          <a:lstStyle/>
          <a:p>
            <a:r>
              <a:rPr lang="en-GB" sz="2400" dirty="0" smtClean="0"/>
              <a:t>Way Ahead for India:</a:t>
            </a:r>
            <a:endParaRPr lang="en-GB" sz="2400" dirty="0"/>
          </a:p>
        </p:txBody>
      </p:sp>
      <p:sp>
        <p:nvSpPr>
          <p:cNvPr id="9" name="Rectangle 8"/>
          <p:cNvSpPr/>
          <p:nvPr/>
        </p:nvSpPr>
        <p:spPr>
          <a:xfrm>
            <a:off x="-71470" y="1200021"/>
            <a:ext cx="9072594" cy="800219"/>
          </a:xfrm>
          <a:prstGeom prst="rect">
            <a:avLst/>
          </a:prstGeom>
        </p:spPr>
        <p:txBody>
          <a:bodyPr wrap="square">
            <a:spAutoFit/>
          </a:bodyPr>
          <a:lstStyle/>
          <a:p>
            <a:pPr>
              <a:buFont typeface="Arial" pitchFamily="34" charset="0"/>
              <a:buChar char="•"/>
            </a:pPr>
            <a:r>
              <a:rPr lang="en-GB" sz="2300" dirty="0" smtClean="0"/>
              <a:t>Establishment of </a:t>
            </a:r>
            <a:r>
              <a:rPr lang="en-GB" sz="2300" b="1" dirty="0" smtClean="0"/>
              <a:t>robust intelligence sharing networks </a:t>
            </a:r>
            <a:r>
              <a:rPr lang="en-GB" sz="2300" dirty="0" smtClean="0"/>
              <a:t>with the Persian Gulf countries- already getting result , deportation of youths from UAE</a:t>
            </a:r>
            <a:endParaRPr lang="en-GB" sz="2300" dirty="0"/>
          </a:p>
        </p:txBody>
      </p:sp>
      <p:sp>
        <p:nvSpPr>
          <p:cNvPr id="16" name="Rectangle 15"/>
          <p:cNvSpPr/>
          <p:nvPr/>
        </p:nvSpPr>
        <p:spPr>
          <a:xfrm>
            <a:off x="-71470" y="2128715"/>
            <a:ext cx="9072594" cy="800219"/>
          </a:xfrm>
          <a:prstGeom prst="rect">
            <a:avLst/>
          </a:prstGeom>
        </p:spPr>
        <p:txBody>
          <a:bodyPr wrap="square">
            <a:spAutoFit/>
          </a:bodyPr>
          <a:lstStyle/>
          <a:p>
            <a:pPr>
              <a:buFont typeface="Arial" pitchFamily="34" charset="0"/>
              <a:buChar char="•"/>
            </a:pPr>
            <a:r>
              <a:rPr lang="en-GB" sz="2300" dirty="0" smtClean="0"/>
              <a:t>Time has come to look at the Middle East not only from the prism of oil, energy and commercial angle, but from that </a:t>
            </a:r>
            <a:r>
              <a:rPr lang="en-GB" sz="2300" b="1" dirty="0" smtClean="0"/>
              <a:t>military-security</a:t>
            </a:r>
            <a:r>
              <a:rPr lang="en-GB" sz="2300" dirty="0" smtClean="0"/>
              <a:t> arena, too</a:t>
            </a:r>
            <a:endParaRPr lang="en-GB" sz="2300" dirty="0"/>
          </a:p>
        </p:txBody>
      </p:sp>
      <p:sp>
        <p:nvSpPr>
          <p:cNvPr id="17" name="Rectangle 16"/>
          <p:cNvSpPr/>
          <p:nvPr/>
        </p:nvSpPr>
        <p:spPr>
          <a:xfrm>
            <a:off x="-71470" y="3071810"/>
            <a:ext cx="9144000" cy="1500198"/>
          </a:xfrm>
          <a:prstGeom prst="rect">
            <a:avLst/>
          </a:prstGeom>
        </p:spPr>
        <p:txBody>
          <a:bodyPr wrap="square">
            <a:spAutoFit/>
          </a:bodyPr>
          <a:lstStyle/>
          <a:p>
            <a:pPr>
              <a:buFont typeface="Arial" pitchFamily="34" charset="0"/>
              <a:buChar char="•"/>
            </a:pPr>
            <a:r>
              <a:rPr lang="en-GB" sz="2300" dirty="0" smtClean="0"/>
              <a:t>Already-existing </a:t>
            </a:r>
            <a:r>
              <a:rPr lang="en-GB" sz="2300" u="sng" dirty="0" smtClean="0"/>
              <a:t>military-cooperation</a:t>
            </a:r>
            <a:r>
              <a:rPr lang="en-GB" sz="2300" dirty="0" smtClean="0"/>
              <a:t> between countries such as Oman, Qatar, Kuwait, Saudi Arabia and UAE should be promoted further, where counter-terrorism, intelligence and information-sharing cooperation should be high on the agenda</a:t>
            </a:r>
            <a:endParaRPr lang="en-GB" sz="2300" dirty="0"/>
          </a:p>
        </p:txBody>
      </p:sp>
      <p:sp>
        <p:nvSpPr>
          <p:cNvPr id="18" name="Rectangle 17"/>
          <p:cNvSpPr/>
          <p:nvPr/>
        </p:nvSpPr>
        <p:spPr>
          <a:xfrm>
            <a:off x="-71438" y="4843359"/>
            <a:ext cx="9286908" cy="800219"/>
          </a:xfrm>
          <a:prstGeom prst="rect">
            <a:avLst/>
          </a:prstGeom>
        </p:spPr>
        <p:txBody>
          <a:bodyPr wrap="square">
            <a:spAutoFit/>
          </a:bodyPr>
          <a:lstStyle/>
          <a:p>
            <a:pPr>
              <a:buFont typeface="Arial" pitchFamily="34" charset="0"/>
              <a:buChar char="•"/>
            </a:pPr>
            <a:r>
              <a:rPr lang="en-GB" sz="2300" dirty="0" smtClean="0"/>
              <a:t>The possibility of India joining hands with the US-led military attack on ISIS </a:t>
            </a:r>
            <a:r>
              <a:rPr lang="en-GB" sz="2300" b="1" dirty="0" smtClean="0"/>
              <a:t>does not</a:t>
            </a:r>
            <a:r>
              <a:rPr lang="en-GB" sz="2300" dirty="0" smtClean="0"/>
              <a:t> seem to be a </a:t>
            </a:r>
            <a:r>
              <a:rPr lang="en-GB" sz="2300" b="1" dirty="0" smtClean="0"/>
              <a:t>feasible option</a:t>
            </a:r>
            <a:endParaRPr lang="en-GB" sz="2300" b="1" dirty="0"/>
          </a:p>
        </p:txBody>
      </p:sp>
      <p:sp>
        <p:nvSpPr>
          <p:cNvPr id="12" name="TextBox 11"/>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7" grpId="0"/>
      <p:bldP spid="1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1462"/>
            <a:ext cx="9144000" cy="857256"/>
          </a:xfrm>
        </p:spPr>
        <p:txBody>
          <a:bodyPr>
            <a:normAutofit fontScale="90000"/>
          </a:bodyPr>
          <a:lstStyle/>
          <a:p>
            <a:pPr algn="l"/>
            <a:r>
              <a:rPr lang="en-GB" dirty="0" smtClean="0"/>
              <a:t>Implications and policy options for India</a:t>
            </a:r>
            <a:endParaRPr lang="en-GB" dirty="0"/>
          </a:p>
        </p:txBody>
      </p:sp>
      <p:sp>
        <p:nvSpPr>
          <p:cNvPr id="10" name="Rectangle 9"/>
          <p:cNvSpPr/>
          <p:nvPr/>
        </p:nvSpPr>
        <p:spPr>
          <a:xfrm>
            <a:off x="-71470" y="857232"/>
            <a:ext cx="9144000" cy="461665"/>
          </a:xfrm>
          <a:prstGeom prst="rect">
            <a:avLst/>
          </a:prstGeom>
        </p:spPr>
        <p:txBody>
          <a:bodyPr wrap="square">
            <a:spAutoFit/>
          </a:bodyPr>
          <a:lstStyle/>
          <a:p>
            <a:r>
              <a:rPr lang="en-GB" sz="2400" dirty="0" smtClean="0"/>
              <a:t>Way Ahead for India:</a:t>
            </a:r>
            <a:endParaRPr lang="en-GB" sz="2400" dirty="0"/>
          </a:p>
        </p:txBody>
      </p:sp>
      <p:sp>
        <p:nvSpPr>
          <p:cNvPr id="19" name="Rectangle 18"/>
          <p:cNvSpPr/>
          <p:nvPr/>
        </p:nvSpPr>
        <p:spPr>
          <a:xfrm>
            <a:off x="-32" y="1500174"/>
            <a:ext cx="9144000" cy="800219"/>
          </a:xfrm>
          <a:prstGeom prst="rect">
            <a:avLst/>
          </a:prstGeom>
        </p:spPr>
        <p:txBody>
          <a:bodyPr wrap="square">
            <a:spAutoFit/>
          </a:bodyPr>
          <a:lstStyle/>
          <a:p>
            <a:pPr>
              <a:buFont typeface="Arial" pitchFamily="34" charset="0"/>
              <a:buChar char="•"/>
            </a:pPr>
            <a:r>
              <a:rPr lang="en-GB" sz="2300" dirty="0" smtClean="0"/>
              <a:t>New Delhi </a:t>
            </a:r>
            <a:r>
              <a:rPr lang="en-GB" sz="2300" b="1" dirty="0" smtClean="0"/>
              <a:t>will have to ponder </a:t>
            </a:r>
            <a:r>
              <a:rPr lang="en-GB" sz="2300" dirty="0" smtClean="0"/>
              <a:t>upon the participation in any military strike in a distant country where it has major interests</a:t>
            </a:r>
            <a:endParaRPr lang="en-GB" sz="2300" dirty="0"/>
          </a:p>
        </p:txBody>
      </p:sp>
      <p:sp>
        <p:nvSpPr>
          <p:cNvPr id="20" name="Rectangle 19"/>
          <p:cNvSpPr/>
          <p:nvPr/>
        </p:nvSpPr>
        <p:spPr>
          <a:xfrm>
            <a:off x="-71406" y="2500306"/>
            <a:ext cx="9144000" cy="800219"/>
          </a:xfrm>
          <a:prstGeom prst="rect">
            <a:avLst/>
          </a:prstGeom>
        </p:spPr>
        <p:txBody>
          <a:bodyPr wrap="square">
            <a:spAutoFit/>
          </a:bodyPr>
          <a:lstStyle/>
          <a:p>
            <a:pPr>
              <a:buFont typeface="Arial" pitchFamily="34" charset="0"/>
              <a:buChar char="•"/>
            </a:pPr>
            <a:r>
              <a:rPr lang="en-GB" sz="2300" dirty="0" smtClean="0"/>
              <a:t>The </a:t>
            </a:r>
            <a:r>
              <a:rPr lang="en-GB" sz="2300" b="1" dirty="0" smtClean="0"/>
              <a:t>safety of the Indians </a:t>
            </a:r>
            <a:r>
              <a:rPr lang="en-GB" sz="2300" dirty="0" smtClean="0"/>
              <a:t>in Iraq as well in other Persian Gulf countries remains a major concern for India</a:t>
            </a:r>
            <a:endParaRPr lang="en-GB" sz="2300" dirty="0"/>
          </a:p>
        </p:txBody>
      </p:sp>
      <p:sp>
        <p:nvSpPr>
          <p:cNvPr id="11" name="Rectangle 10"/>
          <p:cNvSpPr/>
          <p:nvPr/>
        </p:nvSpPr>
        <p:spPr>
          <a:xfrm>
            <a:off x="-71470" y="3429000"/>
            <a:ext cx="9215470" cy="800219"/>
          </a:xfrm>
          <a:prstGeom prst="rect">
            <a:avLst/>
          </a:prstGeom>
        </p:spPr>
        <p:txBody>
          <a:bodyPr wrap="square">
            <a:spAutoFit/>
          </a:bodyPr>
          <a:lstStyle/>
          <a:p>
            <a:pPr>
              <a:buFont typeface="Arial" pitchFamily="34" charset="0"/>
              <a:buChar char="•"/>
            </a:pPr>
            <a:r>
              <a:rPr lang="en-GB" sz="2300" dirty="0" smtClean="0"/>
              <a:t>India needs to adopt an </a:t>
            </a:r>
            <a:r>
              <a:rPr lang="en-GB" sz="2300" b="1" dirty="0" smtClean="0"/>
              <a:t>inclusive policy </a:t>
            </a:r>
            <a:r>
              <a:rPr lang="en-GB" sz="2300" dirty="0" smtClean="0"/>
              <a:t>in order to tackle the rising radicalisation of Muslim youths in the country</a:t>
            </a:r>
            <a:endParaRPr lang="en-GB" sz="2300" dirty="0"/>
          </a:p>
        </p:txBody>
      </p:sp>
      <p:sp>
        <p:nvSpPr>
          <p:cNvPr id="12" name="Rectangle 11"/>
          <p:cNvSpPr/>
          <p:nvPr/>
        </p:nvSpPr>
        <p:spPr>
          <a:xfrm>
            <a:off x="0" y="4500570"/>
            <a:ext cx="9144000" cy="1508105"/>
          </a:xfrm>
          <a:prstGeom prst="rect">
            <a:avLst/>
          </a:prstGeom>
        </p:spPr>
        <p:txBody>
          <a:bodyPr wrap="square">
            <a:spAutoFit/>
          </a:bodyPr>
          <a:lstStyle/>
          <a:p>
            <a:pPr>
              <a:buFont typeface="Arial" pitchFamily="34" charset="0"/>
              <a:buChar char="•"/>
            </a:pPr>
            <a:r>
              <a:rPr lang="en-GB" sz="2300" dirty="0" smtClean="0"/>
              <a:t>The government and its security establishment needs to </a:t>
            </a:r>
            <a:r>
              <a:rPr lang="en-GB" sz="2300" b="1" dirty="0" smtClean="0"/>
              <a:t>build a strong rapport </a:t>
            </a:r>
            <a:r>
              <a:rPr lang="en-GB" sz="2300" dirty="0" smtClean="0"/>
              <a:t>with the larger Muslim society in India, as a majority of them denounce the extremist thought process of organisations such as ISIS</a:t>
            </a:r>
            <a:endParaRPr lang="en-GB" sz="2300" dirty="0"/>
          </a:p>
        </p:txBody>
      </p:sp>
      <p:sp>
        <p:nvSpPr>
          <p:cNvPr id="9" name="TextBox 8"/>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1"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2900"/>
            <a:ext cx="9144000" cy="1143000"/>
          </a:xfrm>
        </p:spPr>
        <p:txBody>
          <a:bodyPr>
            <a:normAutofit fontScale="90000"/>
          </a:bodyPr>
          <a:lstStyle/>
          <a:p>
            <a:pPr algn="l"/>
            <a:r>
              <a:rPr lang="en-GB" dirty="0" smtClean="0"/>
              <a:t>Implications and policy options for India</a:t>
            </a:r>
            <a:endParaRPr lang="en-GB" dirty="0"/>
          </a:p>
        </p:txBody>
      </p:sp>
      <p:sp>
        <p:nvSpPr>
          <p:cNvPr id="10" name="Rectangle 9"/>
          <p:cNvSpPr/>
          <p:nvPr/>
        </p:nvSpPr>
        <p:spPr>
          <a:xfrm>
            <a:off x="-71470" y="1214422"/>
            <a:ext cx="9144000" cy="461665"/>
          </a:xfrm>
          <a:prstGeom prst="rect">
            <a:avLst/>
          </a:prstGeom>
        </p:spPr>
        <p:txBody>
          <a:bodyPr wrap="square">
            <a:spAutoFit/>
          </a:bodyPr>
          <a:lstStyle/>
          <a:p>
            <a:r>
              <a:rPr lang="en-GB" sz="2400" dirty="0" smtClean="0"/>
              <a:t>Way Ahead for India:</a:t>
            </a:r>
            <a:endParaRPr lang="en-GB" sz="2400" dirty="0"/>
          </a:p>
        </p:txBody>
      </p:sp>
      <p:sp>
        <p:nvSpPr>
          <p:cNvPr id="13" name="Rectangle 12"/>
          <p:cNvSpPr/>
          <p:nvPr/>
        </p:nvSpPr>
        <p:spPr>
          <a:xfrm>
            <a:off x="-71470" y="1928802"/>
            <a:ext cx="9144032" cy="1508105"/>
          </a:xfrm>
          <a:prstGeom prst="rect">
            <a:avLst/>
          </a:prstGeom>
        </p:spPr>
        <p:txBody>
          <a:bodyPr wrap="square">
            <a:spAutoFit/>
          </a:bodyPr>
          <a:lstStyle/>
          <a:p>
            <a:pPr>
              <a:buFont typeface="Arial" pitchFamily="34" charset="0"/>
              <a:buChar char="•"/>
            </a:pPr>
            <a:r>
              <a:rPr lang="en-GB" sz="2300" dirty="0" smtClean="0"/>
              <a:t>As a part of the process, a </a:t>
            </a:r>
            <a:r>
              <a:rPr lang="en-GB" sz="2300" b="1" dirty="0" smtClean="0"/>
              <a:t>strong channel of communication </a:t>
            </a:r>
            <a:r>
              <a:rPr lang="en-GB" sz="2300" dirty="0" smtClean="0"/>
              <a:t>with the Muslim leaders in different parts of India should be established so as to understand their problems as well as their suggestion</a:t>
            </a:r>
            <a:endParaRPr lang="en-GB" sz="2300" dirty="0"/>
          </a:p>
        </p:txBody>
      </p:sp>
      <p:sp>
        <p:nvSpPr>
          <p:cNvPr id="14" name="Rectangle 13"/>
          <p:cNvSpPr/>
          <p:nvPr/>
        </p:nvSpPr>
        <p:spPr>
          <a:xfrm>
            <a:off x="-71470" y="4557607"/>
            <a:ext cx="8215370" cy="800219"/>
          </a:xfrm>
          <a:prstGeom prst="rect">
            <a:avLst/>
          </a:prstGeom>
        </p:spPr>
        <p:txBody>
          <a:bodyPr wrap="square">
            <a:spAutoFit/>
          </a:bodyPr>
          <a:lstStyle/>
          <a:p>
            <a:pPr>
              <a:buFont typeface="Arial" pitchFamily="34" charset="0"/>
              <a:buChar char="•"/>
            </a:pPr>
            <a:r>
              <a:rPr lang="en-GB" sz="2300" dirty="0" smtClean="0"/>
              <a:t>Finally, a </a:t>
            </a:r>
            <a:r>
              <a:rPr lang="en-GB" sz="2300" b="1" dirty="0" smtClean="0"/>
              <a:t>robust cyber surveillance mechanism </a:t>
            </a:r>
            <a:r>
              <a:rPr lang="en-GB" sz="2300" dirty="0" smtClean="0"/>
              <a:t>is the need of the hour</a:t>
            </a:r>
            <a:endParaRPr lang="en-GB" sz="2300" dirty="0"/>
          </a:p>
        </p:txBody>
      </p:sp>
      <p:sp>
        <p:nvSpPr>
          <p:cNvPr id="15" name="Rectangle 14"/>
          <p:cNvSpPr/>
          <p:nvPr/>
        </p:nvSpPr>
        <p:spPr>
          <a:xfrm>
            <a:off x="-71470" y="3628913"/>
            <a:ext cx="9358346" cy="800219"/>
          </a:xfrm>
          <a:prstGeom prst="rect">
            <a:avLst/>
          </a:prstGeom>
        </p:spPr>
        <p:txBody>
          <a:bodyPr wrap="square">
            <a:spAutoFit/>
          </a:bodyPr>
          <a:lstStyle/>
          <a:p>
            <a:pPr>
              <a:buFont typeface="Arial" pitchFamily="34" charset="0"/>
              <a:buChar char="•"/>
            </a:pPr>
            <a:r>
              <a:rPr lang="en-GB" sz="2300" b="1" dirty="0" smtClean="0"/>
              <a:t>De-radicalisation process </a:t>
            </a:r>
            <a:r>
              <a:rPr lang="en-GB" sz="2300" dirty="0" smtClean="0"/>
              <a:t>of the youths and this itself is an enormous challenge</a:t>
            </a:r>
            <a:endParaRPr lang="en-GB" sz="2300" dirty="0"/>
          </a:p>
        </p:txBody>
      </p:sp>
      <p:sp>
        <p:nvSpPr>
          <p:cNvPr id="8" name="TextBox 7"/>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628649"/>
            <a:ext cx="9358346" cy="446276"/>
          </a:xfrm>
          <a:prstGeom prst="rect">
            <a:avLst/>
          </a:prstGeom>
        </p:spPr>
        <p:txBody>
          <a:bodyPr wrap="square">
            <a:spAutoFit/>
          </a:bodyPr>
          <a:lstStyle/>
          <a:p>
            <a:pPr>
              <a:buFont typeface="Arial" pitchFamily="34" charset="0"/>
              <a:buChar char="•"/>
            </a:pPr>
            <a:r>
              <a:rPr lang="en-GB" sz="2300" dirty="0" smtClean="0"/>
              <a:t>Iraq has been a particularly good and politically supportive friend of India</a:t>
            </a:r>
            <a:endParaRPr lang="en-GB" sz="2300" dirty="0"/>
          </a:p>
        </p:txBody>
      </p:sp>
      <p:sp>
        <p:nvSpPr>
          <p:cNvPr id="8" name="Rectangle 7"/>
          <p:cNvSpPr/>
          <p:nvPr/>
        </p:nvSpPr>
        <p:spPr>
          <a:xfrm>
            <a:off x="0" y="2214554"/>
            <a:ext cx="9144000" cy="1154162"/>
          </a:xfrm>
          <a:prstGeom prst="rect">
            <a:avLst/>
          </a:prstGeom>
        </p:spPr>
        <p:txBody>
          <a:bodyPr wrap="square">
            <a:spAutoFit/>
          </a:bodyPr>
          <a:lstStyle/>
          <a:p>
            <a:pPr>
              <a:buFont typeface="Arial" pitchFamily="34" charset="0"/>
              <a:buChar char="•"/>
            </a:pPr>
            <a:r>
              <a:rPr lang="en-GB" sz="2300" dirty="0" smtClean="0"/>
              <a:t> Iraq is currently the second ranked oil supplier ( </a:t>
            </a:r>
            <a:r>
              <a:rPr lang="en-GB" sz="2300" dirty="0" err="1" smtClean="0"/>
              <a:t>july</a:t>
            </a:r>
            <a:r>
              <a:rPr lang="en-GB" sz="2300" dirty="0" smtClean="0"/>
              <a:t> 2014) to India and in the past has periodically been even the top source</a:t>
            </a:r>
            <a:endParaRPr lang="en-GB" sz="2300" dirty="0"/>
          </a:p>
        </p:txBody>
      </p:sp>
      <p:sp>
        <p:nvSpPr>
          <p:cNvPr id="9" name="Rectangle 8"/>
          <p:cNvSpPr/>
          <p:nvPr/>
        </p:nvSpPr>
        <p:spPr>
          <a:xfrm>
            <a:off x="0" y="3429000"/>
            <a:ext cx="9144000" cy="1862048"/>
          </a:xfrm>
          <a:prstGeom prst="rect">
            <a:avLst/>
          </a:prstGeom>
        </p:spPr>
        <p:txBody>
          <a:bodyPr wrap="square">
            <a:spAutoFit/>
          </a:bodyPr>
          <a:lstStyle/>
          <a:p>
            <a:pPr>
              <a:buFont typeface="Arial" pitchFamily="34" charset="0"/>
              <a:buChar char="•"/>
            </a:pPr>
            <a:r>
              <a:rPr lang="en-GB" sz="2300" dirty="0" smtClean="0"/>
              <a:t>India should try and firm up </a:t>
            </a:r>
            <a:r>
              <a:rPr lang="en-GB" sz="2300" b="1" u="sng" dirty="0" smtClean="0"/>
              <a:t>contingency arrangements </a:t>
            </a:r>
            <a:r>
              <a:rPr lang="en-GB" sz="2300" dirty="0" smtClean="0"/>
              <a:t>from now, in advance, for </a:t>
            </a:r>
            <a:r>
              <a:rPr lang="en-GB" sz="2300" u="sng" dirty="0" smtClean="0"/>
              <a:t>additional supplies </a:t>
            </a:r>
            <a:r>
              <a:rPr lang="en-GB" sz="2300" dirty="0" smtClean="0"/>
              <a:t>from other current suppliers such as Saudi Arabia, Kuwait and the UAE or, </a:t>
            </a:r>
            <a:r>
              <a:rPr lang="en-GB" sz="2300" u="sng" dirty="0" smtClean="0"/>
              <a:t>even from outside the region</a:t>
            </a:r>
            <a:r>
              <a:rPr lang="en-GB" sz="2300" dirty="0" smtClean="0"/>
              <a:t>, in the event of sudden supply disruptions instead of doing this when or after the disruptions take place</a:t>
            </a:r>
            <a:endParaRPr lang="en-GB" sz="2300" dirty="0"/>
          </a:p>
        </p:txBody>
      </p:sp>
      <p:sp>
        <p:nvSpPr>
          <p:cNvPr id="10" name="Title 1"/>
          <p:cNvSpPr>
            <a:spLocks noGrp="1"/>
          </p:cNvSpPr>
          <p:nvPr>
            <p:ph type="title"/>
          </p:nvPr>
        </p:nvSpPr>
        <p:spPr>
          <a:xfrm>
            <a:off x="0" y="-71462"/>
            <a:ext cx="9286908" cy="1143000"/>
          </a:xfrm>
        </p:spPr>
        <p:txBody>
          <a:bodyPr>
            <a:normAutofit/>
          </a:bodyPr>
          <a:lstStyle/>
          <a:p>
            <a:pPr algn="l"/>
            <a:r>
              <a:rPr lang="en-GB" sz="4000" dirty="0" smtClean="0"/>
              <a:t>Implications and policy options for India</a:t>
            </a:r>
            <a:endParaRPr lang="en-GB" sz="4000" dirty="0"/>
          </a:p>
        </p:txBody>
      </p:sp>
      <p:sp>
        <p:nvSpPr>
          <p:cNvPr id="11" name="TextBox 10"/>
          <p:cNvSpPr txBox="1"/>
          <p:nvPr/>
        </p:nvSpPr>
        <p:spPr>
          <a:xfrm>
            <a:off x="0" y="1000108"/>
            <a:ext cx="7000892" cy="461665"/>
          </a:xfrm>
          <a:prstGeom prst="rect">
            <a:avLst/>
          </a:prstGeom>
          <a:noFill/>
        </p:spPr>
        <p:txBody>
          <a:bodyPr wrap="square" rtlCol="0">
            <a:spAutoFit/>
          </a:bodyPr>
          <a:lstStyle/>
          <a:p>
            <a:r>
              <a:rPr lang="en-US" sz="2400" dirty="0" smtClean="0"/>
              <a:t>Way Ahead- Foreign Policy</a:t>
            </a:r>
            <a:endParaRPr lang="en-IN" sz="2400" dirty="0"/>
          </a:p>
        </p:txBody>
      </p:sp>
      <p:sp>
        <p:nvSpPr>
          <p:cNvPr id="13" name="TextBox 12"/>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1470" y="1214422"/>
            <a:ext cx="9215470" cy="1154162"/>
          </a:xfrm>
          <a:prstGeom prst="rect">
            <a:avLst/>
          </a:prstGeom>
        </p:spPr>
        <p:txBody>
          <a:bodyPr wrap="square">
            <a:spAutoFit/>
          </a:bodyPr>
          <a:lstStyle/>
          <a:p>
            <a:pPr>
              <a:buFont typeface="Arial" pitchFamily="34" charset="0"/>
              <a:buChar char="•"/>
            </a:pPr>
            <a:r>
              <a:rPr lang="en-GB" sz="2300" dirty="0" smtClean="0"/>
              <a:t>Syria has been a very good and politically supportive friend of India,  India has no significant let alone vital national interest stakes in Syria</a:t>
            </a:r>
            <a:endParaRPr lang="en-GB" sz="2300" dirty="0"/>
          </a:p>
        </p:txBody>
      </p:sp>
      <p:sp>
        <p:nvSpPr>
          <p:cNvPr id="4" name="Rectangle 3"/>
          <p:cNvSpPr/>
          <p:nvPr/>
        </p:nvSpPr>
        <p:spPr>
          <a:xfrm>
            <a:off x="-71470" y="2214554"/>
            <a:ext cx="9215470" cy="1154162"/>
          </a:xfrm>
          <a:prstGeom prst="rect">
            <a:avLst/>
          </a:prstGeom>
        </p:spPr>
        <p:txBody>
          <a:bodyPr wrap="square">
            <a:spAutoFit/>
          </a:bodyPr>
          <a:lstStyle/>
          <a:p>
            <a:pPr>
              <a:buFont typeface="Arial" pitchFamily="34" charset="0"/>
              <a:buChar char="•"/>
            </a:pPr>
            <a:r>
              <a:rPr lang="en-GB" sz="2300" dirty="0" smtClean="0"/>
              <a:t>India should </a:t>
            </a:r>
            <a:r>
              <a:rPr lang="en-GB" sz="2300" u="sng" dirty="0" smtClean="0"/>
              <a:t>follow the broad principles of its foreign policy</a:t>
            </a:r>
            <a:r>
              <a:rPr lang="en-GB" sz="2300" dirty="0" smtClean="0"/>
              <a:t>, while continuing to call upon all parties to </a:t>
            </a:r>
            <a:r>
              <a:rPr lang="en-GB" sz="2300" u="sng" dirty="0" smtClean="0"/>
              <a:t>desist from violence </a:t>
            </a:r>
            <a:r>
              <a:rPr lang="en-GB" sz="2300" dirty="0" smtClean="0"/>
              <a:t>and strive to arrive at solutions through </a:t>
            </a:r>
            <a:r>
              <a:rPr lang="en-GB" sz="2300" u="sng" dirty="0" smtClean="0"/>
              <a:t>negotiations</a:t>
            </a:r>
            <a:endParaRPr lang="en-GB" sz="2300" u="sng" dirty="0"/>
          </a:p>
        </p:txBody>
      </p:sp>
      <p:sp>
        <p:nvSpPr>
          <p:cNvPr id="5" name="Rectangle 4"/>
          <p:cNvSpPr/>
          <p:nvPr/>
        </p:nvSpPr>
        <p:spPr>
          <a:xfrm>
            <a:off x="-71438" y="3571876"/>
            <a:ext cx="9358346" cy="1154162"/>
          </a:xfrm>
          <a:prstGeom prst="rect">
            <a:avLst/>
          </a:prstGeom>
        </p:spPr>
        <p:txBody>
          <a:bodyPr wrap="square">
            <a:spAutoFit/>
          </a:bodyPr>
          <a:lstStyle/>
          <a:p>
            <a:pPr>
              <a:buFont typeface="Arial" pitchFamily="34" charset="0"/>
              <a:buChar char="•"/>
            </a:pPr>
            <a:r>
              <a:rPr lang="en-GB" sz="2300" dirty="0" smtClean="0"/>
              <a:t>India should continue to provide humanitarian assistance to internally-displaced people and Syrian refugees in neighbouring countries</a:t>
            </a:r>
            <a:endParaRPr lang="en-GB" sz="2300" dirty="0"/>
          </a:p>
        </p:txBody>
      </p:sp>
      <p:sp>
        <p:nvSpPr>
          <p:cNvPr id="6" name="Rectangle 5"/>
          <p:cNvSpPr/>
          <p:nvPr/>
        </p:nvSpPr>
        <p:spPr>
          <a:xfrm>
            <a:off x="0" y="4714884"/>
            <a:ext cx="9144000" cy="800219"/>
          </a:xfrm>
          <a:prstGeom prst="rect">
            <a:avLst/>
          </a:prstGeom>
        </p:spPr>
        <p:txBody>
          <a:bodyPr wrap="square">
            <a:spAutoFit/>
          </a:bodyPr>
          <a:lstStyle/>
          <a:p>
            <a:pPr>
              <a:buFont typeface="Arial" pitchFamily="34" charset="0"/>
              <a:buChar char="•"/>
            </a:pPr>
            <a:r>
              <a:rPr lang="en-GB" sz="2300" dirty="0" smtClean="0"/>
              <a:t>India should reiterate that it fully supports efforts by the United Nations to help achieve a solution in Syria </a:t>
            </a:r>
            <a:endParaRPr lang="en-GB" sz="2300" dirty="0"/>
          </a:p>
        </p:txBody>
      </p:sp>
      <p:sp>
        <p:nvSpPr>
          <p:cNvPr id="10" name="Title 1"/>
          <p:cNvSpPr>
            <a:spLocks noGrp="1"/>
          </p:cNvSpPr>
          <p:nvPr>
            <p:ph type="title"/>
          </p:nvPr>
        </p:nvSpPr>
        <p:spPr>
          <a:xfrm>
            <a:off x="0" y="-71462"/>
            <a:ext cx="9144000" cy="1143000"/>
          </a:xfrm>
        </p:spPr>
        <p:txBody>
          <a:bodyPr>
            <a:normAutofit fontScale="90000"/>
          </a:bodyPr>
          <a:lstStyle/>
          <a:p>
            <a:pPr algn="l"/>
            <a:r>
              <a:rPr lang="en-GB" dirty="0" smtClean="0"/>
              <a:t>Implications and policy options for India</a:t>
            </a:r>
            <a:endParaRPr lang="en-GB" dirty="0"/>
          </a:p>
        </p:txBody>
      </p:sp>
      <p:sp>
        <p:nvSpPr>
          <p:cNvPr id="8" name="TextBox 7"/>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29190" y="4500570"/>
            <a:ext cx="3500462" cy="369332"/>
          </a:xfrm>
          <a:prstGeom prst="rect">
            <a:avLst/>
          </a:prstGeom>
        </p:spPr>
        <p:txBody>
          <a:bodyPr wrap="square">
            <a:spAutoFit/>
          </a:bodyPr>
          <a:lstStyle/>
          <a:p>
            <a:pPr fontAlgn="base"/>
            <a:r>
              <a:rPr lang="en-GB" b="1" dirty="0"/>
              <a:t>The Battle of Karbala, 680 AD</a:t>
            </a:r>
          </a:p>
        </p:txBody>
      </p:sp>
      <p:sp>
        <p:nvSpPr>
          <p:cNvPr id="2" name="Title 1"/>
          <p:cNvSpPr>
            <a:spLocks noGrp="1"/>
          </p:cNvSpPr>
          <p:nvPr>
            <p:ph type="title"/>
          </p:nvPr>
        </p:nvSpPr>
        <p:spPr>
          <a:xfrm>
            <a:off x="28604" y="-285776"/>
            <a:ext cx="8686800" cy="1143000"/>
          </a:xfrm>
        </p:spPr>
        <p:txBody>
          <a:bodyPr>
            <a:noAutofit/>
          </a:bodyPr>
          <a:lstStyle/>
          <a:p>
            <a:pPr algn="l"/>
            <a:r>
              <a:rPr lang="en-GB" sz="4000" dirty="0" smtClean="0"/>
              <a:t>Schism</a:t>
            </a:r>
            <a:r>
              <a:rPr lang="en-GB" dirty="0" smtClean="0"/>
              <a:t> and fight for Successor</a:t>
            </a:r>
            <a:endParaRPr lang="en-GB" dirty="0"/>
          </a:p>
        </p:txBody>
      </p:sp>
      <p:sp>
        <p:nvSpPr>
          <p:cNvPr id="5" name="Rectangle 4"/>
          <p:cNvSpPr/>
          <p:nvPr/>
        </p:nvSpPr>
        <p:spPr>
          <a:xfrm>
            <a:off x="71406" y="714356"/>
            <a:ext cx="6450805" cy="446276"/>
          </a:xfrm>
          <a:prstGeom prst="rect">
            <a:avLst/>
          </a:prstGeom>
        </p:spPr>
        <p:txBody>
          <a:bodyPr wrap="none">
            <a:spAutoFit/>
          </a:bodyPr>
          <a:lstStyle/>
          <a:p>
            <a:r>
              <a:rPr lang="en-GB" sz="2300" dirty="0"/>
              <a:t> </a:t>
            </a:r>
            <a:r>
              <a:rPr lang="en-GB" sz="2300" u="sng" dirty="0"/>
              <a:t>Prophet </a:t>
            </a:r>
            <a:r>
              <a:rPr lang="en-GB" sz="2300" u="sng" dirty="0" smtClean="0"/>
              <a:t>Mohammed died in 7</a:t>
            </a:r>
            <a:r>
              <a:rPr lang="en-GB" sz="2300" u="sng" baseline="30000" dirty="0" smtClean="0"/>
              <a:t>th</a:t>
            </a:r>
            <a:r>
              <a:rPr lang="en-GB" sz="2300" u="sng" dirty="0" smtClean="0"/>
              <a:t> century AD</a:t>
            </a:r>
            <a:endParaRPr lang="en-GB" sz="2300" dirty="0"/>
          </a:p>
        </p:txBody>
      </p:sp>
      <p:sp>
        <p:nvSpPr>
          <p:cNvPr id="7" name="Rectangle 6"/>
          <p:cNvSpPr/>
          <p:nvPr/>
        </p:nvSpPr>
        <p:spPr>
          <a:xfrm>
            <a:off x="214282" y="1286129"/>
            <a:ext cx="4572000" cy="1154162"/>
          </a:xfrm>
          <a:prstGeom prst="rect">
            <a:avLst/>
          </a:prstGeom>
        </p:spPr>
        <p:txBody>
          <a:bodyPr>
            <a:spAutoFit/>
          </a:bodyPr>
          <a:lstStyle/>
          <a:p>
            <a:r>
              <a:rPr lang="en-GB" sz="2300" dirty="0"/>
              <a:t>D</a:t>
            </a:r>
            <a:r>
              <a:rPr lang="en-GB" sz="2300" dirty="0" smtClean="0"/>
              <a:t>ispute </a:t>
            </a:r>
            <a:r>
              <a:rPr lang="en-GB" sz="2300" dirty="0"/>
              <a:t>over who should succeed him in ruling the vast </a:t>
            </a:r>
            <a:r>
              <a:rPr lang="en-GB" sz="2300" dirty="0" smtClean="0"/>
              <a:t>Caliphate</a:t>
            </a:r>
            <a:endParaRPr lang="en-GB" sz="2300" dirty="0"/>
          </a:p>
        </p:txBody>
      </p:sp>
      <p:sp>
        <p:nvSpPr>
          <p:cNvPr id="8" name="Rectangle 7"/>
          <p:cNvSpPr/>
          <p:nvPr/>
        </p:nvSpPr>
        <p:spPr>
          <a:xfrm>
            <a:off x="214282" y="2357699"/>
            <a:ext cx="4572000" cy="1862048"/>
          </a:xfrm>
          <a:prstGeom prst="rect">
            <a:avLst/>
          </a:prstGeom>
        </p:spPr>
        <p:txBody>
          <a:bodyPr>
            <a:spAutoFit/>
          </a:bodyPr>
          <a:lstStyle/>
          <a:p>
            <a:r>
              <a:rPr lang="en-GB" sz="2300" dirty="0"/>
              <a:t>Some wanted to elect a successor, while some argued power should go by </a:t>
            </a:r>
            <a:r>
              <a:rPr lang="en-GB" sz="2300" dirty="0" smtClean="0"/>
              <a:t>divine </a:t>
            </a:r>
            <a:r>
              <a:rPr lang="en-GB" sz="2300" dirty="0"/>
              <a:t>birthright to Mohammed's son-in-law, Ali</a:t>
            </a:r>
          </a:p>
        </p:txBody>
      </p:sp>
      <p:sp>
        <p:nvSpPr>
          <p:cNvPr id="9" name="Rectangle 8"/>
          <p:cNvSpPr/>
          <p:nvPr/>
        </p:nvSpPr>
        <p:spPr>
          <a:xfrm>
            <a:off x="-32" y="4143380"/>
            <a:ext cx="8291148" cy="2215991"/>
          </a:xfrm>
          <a:prstGeom prst="rect">
            <a:avLst/>
          </a:prstGeom>
        </p:spPr>
        <p:txBody>
          <a:bodyPr wrap="square">
            <a:spAutoFit/>
          </a:bodyPr>
          <a:lstStyle/>
          <a:p>
            <a:r>
              <a:rPr lang="en-GB" sz="2300" dirty="0" smtClean="0"/>
              <a:t>Dispute </a:t>
            </a:r>
            <a:r>
              <a:rPr lang="en-GB" sz="2300" dirty="0"/>
              <a:t>became a civil </a:t>
            </a:r>
            <a:r>
              <a:rPr lang="en-GB" sz="2300" dirty="0" smtClean="0"/>
              <a:t>war</a:t>
            </a:r>
          </a:p>
          <a:p>
            <a:r>
              <a:rPr lang="en-GB" sz="2300" dirty="0" smtClean="0"/>
              <a:t>Ali Killed in </a:t>
            </a:r>
            <a:r>
              <a:rPr lang="en-GB" sz="2300" dirty="0" err="1" smtClean="0"/>
              <a:t>iraq</a:t>
            </a:r>
            <a:r>
              <a:rPr lang="en-GB" sz="2300" dirty="0" smtClean="0"/>
              <a:t> near </a:t>
            </a:r>
            <a:r>
              <a:rPr lang="en-GB" sz="2300" dirty="0" err="1" smtClean="0"/>
              <a:t>Kufa</a:t>
            </a:r>
            <a:endParaRPr lang="en-GB" sz="2300" dirty="0" smtClean="0"/>
          </a:p>
          <a:p>
            <a:r>
              <a:rPr lang="en-GB" sz="2300" dirty="0" smtClean="0"/>
              <a:t>20 years later- Ali’s son </a:t>
            </a:r>
            <a:r>
              <a:rPr lang="en-GB" sz="2300" dirty="0" err="1" smtClean="0"/>
              <a:t>hussein</a:t>
            </a:r>
            <a:r>
              <a:rPr lang="en-GB" sz="2300" dirty="0" smtClean="0"/>
              <a:t> travelled with his followers from </a:t>
            </a:r>
            <a:r>
              <a:rPr lang="en-GB" sz="2300" dirty="0" err="1" smtClean="0"/>
              <a:t>mecca</a:t>
            </a:r>
            <a:r>
              <a:rPr lang="en-GB" sz="2300" dirty="0" smtClean="0"/>
              <a:t> to </a:t>
            </a:r>
            <a:r>
              <a:rPr lang="en-GB" sz="2300" dirty="0" err="1" smtClean="0"/>
              <a:t>karbala</a:t>
            </a:r>
            <a:r>
              <a:rPr lang="en-GB" sz="2300" dirty="0" smtClean="0"/>
              <a:t>, where a battle took place and he was </a:t>
            </a:r>
            <a:r>
              <a:rPr lang="en-GB" sz="2300" dirty="0" err="1" smtClean="0"/>
              <a:t>kiied</a:t>
            </a:r>
            <a:endParaRPr lang="en-GB" sz="2300" dirty="0" smtClean="0"/>
          </a:p>
          <a:p>
            <a:r>
              <a:rPr lang="en-GB" sz="2300" dirty="0" smtClean="0"/>
              <a:t>For </a:t>
            </a:r>
            <a:r>
              <a:rPr lang="en-GB" sz="2300" dirty="0" err="1" smtClean="0"/>
              <a:t>Shia</a:t>
            </a:r>
            <a:r>
              <a:rPr lang="en-GB" sz="2300" dirty="0" smtClean="0"/>
              <a:t> Muslims main Pilgrimage- </a:t>
            </a:r>
            <a:r>
              <a:rPr lang="en-GB" sz="2300" dirty="0" err="1" smtClean="0"/>
              <a:t>Kufa</a:t>
            </a:r>
            <a:r>
              <a:rPr lang="en-GB" sz="2300" dirty="0" smtClean="0"/>
              <a:t> and Karbala</a:t>
            </a:r>
            <a:endParaRPr lang="en-GB" sz="2300" dirty="0"/>
          </a:p>
        </p:txBody>
      </p:sp>
      <p:graphicFrame>
        <p:nvGraphicFramePr>
          <p:cNvPr id="10" name="Diagram 9"/>
          <p:cNvGraphicFramePr/>
          <p:nvPr/>
        </p:nvGraphicFramePr>
        <p:xfrm>
          <a:off x="4500562" y="2143116"/>
          <a:ext cx="4286280" cy="2889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descr="D:\UPSC\Teaching\Middle East\Random\sunni-vs-shia.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614083" y="1571612"/>
            <a:ext cx="4529917" cy="2844000"/>
          </a:xfrm>
          <a:prstGeom prst="rect">
            <a:avLst/>
          </a:prstGeom>
          <a:noFill/>
        </p:spPr>
      </p:pic>
      <p:pic>
        <p:nvPicPr>
          <p:cNvPr id="1026" name="Picture 2" descr="D:\UPSC\Teaching\Middle East\Random\sunni-shiite.jp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42844" y="571749"/>
            <a:ext cx="8715436" cy="6143399"/>
          </a:xfrm>
          <a:prstGeom prst="rect">
            <a:avLst/>
          </a:prstGeom>
          <a:noFill/>
          <a:ln>
            <a:solidFill>
              <a:schemeClr val="accent1"/>
            </a:solidFill>
          </a:ln>
        </p:spPr>
      </p:pic>
      <p:sp>
        <p:nvSpPr>
          <p:cNvPr id="11" name="Rounded Rectangle 10"/>
          <p:cNvSpPr/>
          <p:nvPr/>
        </p:nvSpPr>
        <p:spPr>
          <a:xfrm>
            <a:off x="2714612" y="1357567"/>
            <a:ext cx="3000396" cy="285752"/>
          </a:xfrm>
          <a:prstGeom prst="roundRect">
            <a:avLst/>
          </a:pr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5715008" y="1357567"/>
            <a:ext cx="3000396" cy="285752"/>
          </a:xfrm>
          <a:prstGeom prst="roundRect">
            <a:avLst/>
          </a:prstGeom>
          <a:noFill/>
          <a:ln w="571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p:cNvSpPr/>
          <p:nvPr/>
        </p:nvSpPr>
        <p:spPr>
          <a:xfrm>
            <a:off x="2714612" y="2357699"/>
            <a:ext cx="3000396" cy="285752"/>
          </a:xfrm>
          <a:prstGeom prst="roundRect">
            <a:avLst/>
          </a:pr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ounded Rectangle 13"/>
          <p:cNvSpPr/>
          <p:nvPr/>
        </p:nvSpPr>
        <p:spPr>
          <a:xfrm>
            <a:off x="2643174" y="4286525"/>
            <a:ext cx="3071834" cy="500066"/>
          </a:xfrm>
          <a:prstGeom prst="roundRect">
            <a:avLst/>
          </a:pr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15"/>
          <p:cNvSpPr/>
          <p:nvPr/>
        </p:nvSpPr>
        <p:spPr>
          <a:xfrm>
            <a:off x="5715008" y="2357699"/>
            <a:ext cx="3071834" cy="285752"/>
          </a:xfrm>
          <a:prstGeom prst="roundRect">
            <a:avLst/>
          </a:prstGeom>
          <a:noFill/>
          <a:ln w="571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ounded Rectangle 16"/>
          <p:cNvSpPr/>
          <p:nvPr/>
        </p:nvSpPr>
        <p:spPr>
          <a:xfrm>
            <a:off x="5715008" y="3000641"/>
            <a:ext cx="3071834" cy="285752"/>
          </a:xfrm>
          <a:prstGeom prst="roundRect">
            <a:avLst/>
          </a:prstGeom>
          <a:noFill/>
          <a:ln w="571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ounded Rectangle 17"/>
          <p:cNvSpPr/>
          <p:nvPr/>
        </p:nvSpPr>
        <p:spPr>
          <a:xfrm>
            <a:off x="5715008" y="3786459"/>
            <a:ext cx="3071834" cy="500066"/>
          </a:xfrm>
          <a:prstGeom prst="roundRect">
            <a:avLst/>
          </a:prstGeom>
          <a:noFill/>
          <a:ln w="571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p:cNvSpPr/>
          <p:nvPr/>
        </p:nvSpPr>
        <p:spPr>
          <a:xfrm>
            <a:off x="5715008" y="4286525"/>
            <a:ext cx="3071834" cy="500066"/>
          </a:xfrm>
          <a:prstGeom prst="roundRect">
            <a:avLst/>
          </a:prstGeom>
          <a:noFill/>
          <a:ln w="571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ounded Rectangle 19"/>
          <p:cNvSpPr/>
          <p:nvPr/>
        </p:nvSpPr>
        <p:spPr>
          <a:xfrm>
            <a:off x="5715008" y="4786591"/>
            <a:ext cx="3071834" cy="642942"/>
          </a:xfrm>
          <a:prstGeom prst="roundRect">
            <a:avLst/>
          </a:prstGeom>
          <a:noFill/>
          <a:ln w="571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ounded Rectangle 20"/>
          <p:cNvSpPr/>
          <p:nvPr/>
        </p:nvSpPr>
        <p:spPr>
          <a:xfrm>
            <a:off x="2643174" y="3000641"/>
            <a:ext cx="3071834" cy="285752"/>
          </a:xfrm>
          <a:prstGeom prst="roundRect">
            <a:avLst/>
          </a:prstGeom>
          <a:noFill/>
          <a:ln w="571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ounded Rectangle 21"/>
          <p:cNvSpPr/>
          <p:nvPr/>
        </p:nvSpPr>
        <p:spPr>
          <a:xfrm>
            <a:off x="357158" y="2357699"/>
            <a:ext cx="2357454" cy="285752"/>
          </a:xfrm>
          <a:prstGeom prst="roundRect">
            <a:avLst/>
          </a:prstGeom>
          <a:noFill/>
          <a:ln w="5715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ounded Rectangle 22"/>
          <p:cNvSpPr/>
          <p:nvPr/>
        </p:nvSpPr>
        <p:spPr>
          <a:xfrm>
            <a:off x="285720" y="3000641"/>
            <a:ext cx="2357454" cy="285752"/>
          </a:xfrm>
          <a:prstGeom prst="roundRect">
            <a:avLst/>
          </a:prstGeom>
          <a:noFill/>
          <a:ln w="5715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ounded Rectangle 23"/>
          <p:cNvSpPr/>
          <p:nvPr/>
        </p:nvSpPr>
        <p:spPr>
          <a:xfrm>
            <a:off x="285720" y="3786190"/>
            <a:ext cx="2357454" cy="428628"/>
          </a:xfrm>
          <a:prstGeom prst="roundRect">
            <a:avLst/>
          </a:prstGeom>
          <a:noFill/>
          <a:ln w="5715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ounded Rectangle 24"/>
          <p:cNvSpPr/>
          <p:nvPr/>
        </p:nvSpPr>
        <p:spPr>
          <a:xfrm>
            <a:off x="285720" y="4286525"/>
            <a:ext cx="2357454" cy="500066"/>
          </a:xfrm>
          <a:prstGeom prst="roundRect">
            <a:avLst/>
          </a:prstGeom>
          <a:noFill/>
          <a:ln w="5715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ounded Rectangle 26"/>
          <p:cNvSpPr/>
          <p:nvPr/>
        </p:nvSpPr>
        <p:spPr>
          <a:xfrm>
            <a:off x="285720" y="4786591"/>
            <a:ext cx="2357454" cy="642942"/>
          </a:xfrm>
          <a:prstGeom prst="roundRect">
            <a:avLst/>
          </a:prstGeom>
          <a:noFill/>
          <a:ln w="5715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ounded Rectangle 27"/>
          <p:cNvSpPr/>
          <p:nvPr/>
        </p:nvSpPr>
        <p:spPr>
          <a:xfrm>
            <a:off x="2643174" y="4786322"/>
            <a:ext cx="3071834" cy="642942"/>
          </a:xfrm>
          <a:prstGeom prst="roundRect">
            <a:avLst/>
          </a:pr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Effect transition="in" filter="blinds(horizontal)">
                                      <p:cBhvr>
                                        <p:cTn id="32" dur="500"/>
                                        <p:tgtEl>
                                          <p:spTgt spid="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animEffect transition="in" filter="blinds(horizontal)">
                                      <p:cBhvr>
                                        <p:cTn id="37" dur="500"/>
                                        <p:tgtEl>
                                          <p:spTgt spid="9">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9">
                                            <p:txEl>
                                              <p:pRg st="2" end="2"/>
                                            </p:txEl>
                                          </p:spTgt>
                                        </p:tgtEl>
                                        <p:attrNameLst>
                                          <p:attrName>style.visibility</p:attrName>
                                        </p:attrNameLst>
                                      </p:cBhvr>
                                      <p:to>
                                        <p:strVal val="visible"/>
                                      </p:to>
                                    </p:set>
                                    <p:animEffect transition="in" filter="blinds(horizontal)">
                                      <p:cBhvr>
                                        <p:cTn id="42" dur="500"/>
                                        <p:tgtEl>
                                          <p:spTgt spid="9">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blinds(horizontal)">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9">
                                            <p:txEl>
                                              <p:pRg st="3" end="3"/>
                                            </p:txEl>
                                          </p:spTgt>
                                        </p:tgtEl>
                                        <p:attrNameLst>
                                          <p:attrName>style.visibility</p:attrName>
                                        </p:attrNameLst>
                                      </p:cBhvr>
                                      <p:to>
                                        <p:strVal val="visible"/>
                                      </p:to>
                                    </p:set>
                                    <p:animEffect transition="in" filter="blinds(horizontal)">
                                      <p:cBhvr>
                                        <p:cTn id="52" dur="500"/>
                                        <p:tgtEl>
                                          <p:spTgt spid="9">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026"/>
                                        </p:tgtEl>
                                        <p:attrNameLst>
                                          <p:attrName>style.visibility</p:attrName>
                                        </p:attrNameLst>
                                      </p:cBhvr>
                                      <p:to>
                                        <p:strVal val="visible"/>
                                      </p:to>
                                    </p:set>
                                    <p:animEffect transition="in" filter="blinds(horizontal)">
                                      <p:cBhvr>
                                        <p:cTn id="57" dur="500"/>
                                        <p:tgtEl>
                                          <p:spTgt spid="102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blinds(horizontal)">
                                      <p:cBhvr>
                                        <p:cTn id="62" dur="500"/>
                                        <p:tgtEl>
                                          <p:spTgt spid="11"/>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blinds(horizontal)">
                                      <p:cBhvr>
                                        <p:cTn id="65" dur="500"/>
                                        <p:tgtEl>
                                          <p:spTgt spid="12"/>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blinds(horizontal)">
                                      <p:cBhvr>
                                        <p:cTn id="70" dur="500"/>
                                        <p:tgtEl>
                                          <p:spTgt spid="22"/>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blinds(horizontal)">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blinds(horizontal)">
                                      <p:cBhvr>
                                        <p:cTn id="80" dur="500"/>
                                        <p:tgtEl>
                                          <p:spTgt spid="16"/>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blinds(horizontal)">
                                      <p:cBhvr>
                                        <p:cTn id="85" dur="500"/>
                                        <p:tgtEl>
                                          <p:spTgt spid="23"/>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blinds(horizontal)">
                                      <p:cBhvr>
                                        <p:cTn id="90" dur="500"/>
                                        <p:tgtEl>
                                          <p:spTgt spid="21"/>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17"/>
                                        </p:tgtEl>
                                        <p:attrNameLst>
                                          <p:attrName>style.visibility</p:attrName>
                                        </p:attrNameLst>
                                      </p:cBhvr>
                                      <p:to>
                                        <p:strVal val="visible"/>
                                      </p:to>
                                    </p:set>
                                    <p:animEffect transition="in" filter="blinds(horizontal)">
                                      <p:cBhvr>
                                        <p:cTn id="95" dur="500"/>
                                        <p:tgtEl>
                                          <p:spTgt spid="17"/>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blinds(horizontal)">
                                      <p:cBhvr>
                                        <p:cTn id="100" dur="500"/>
                                        <p:tgtEl>
                                          <p:spTgt spid="24"/>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grpId="0" nodeType="click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blinds(horizontal)">
                                      <p:cBhvr>
                                        <p:cTn id="105" dur="500"/>
                                        <p:tgtEl>
                                          <p:spTgt spid="18"/>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ntr" presetSubtype="10" fill="hold" grpId="0" nodeType="clickEffect">
                                  <p:stCondLst>
                                    <p:cond delay="0"/>
                                  </p:stCondLst>
                                  <p:childTnLst>
                                    <p:set>
                                      <p:cBhvr>
                                        <p:cTn id="109" dur="1" fill="hold">
                                          <p:stCondLst>
                                            <p:cond delay="0"/>
                                          </p:stCondLst>
                                        </p:cTn>
                                        <p:tgtEl>
                                          <p:spTgt spid="25"/>
                                        </p:tgtEl>
                                        <p:attrNameLst>
                                          <p:attrName>style.visibility</p:attrName>
                                        </p:attrNameLst>
                                      </p:cBhvr>
                                      <p:to>
                                        <p:strVal val="visible"/>
                                      </p:to>
                                    </p:set>
                                    <p:animEffect transition="in" filter="blinds(horizontal)">
                                      <p:cBhvr>
                                        <p:cTn id="110" dur="500"/>
                                        <p:tgtEl>
                                          <p:spTgt spid="25"/>
                                        </p:tgtEl>
                                      </p:cBhvr>
                                    </p:animEffect>
                                  </p:childTnLst>
                                </p:cTn>
                              </p:par>
                            </p:childTnLst>
                          </p:cTn>
                        </p:par>
                      </p:childTnLst>
                    </p:cTn>
                  </p:par>
                  <p:par>
                    <p:cTn id="111" fill="hold">
                      <p:stCondLst>
                        <p:cond delay="indefinite"/>
                      </p:stCondLst>
                      <p:childTnLst>
                        <p:par>
                          <p:cTn id="112" fill="hold">
                            <p:stCondLst>
                              <p:cond delay="0"/>
                            </p:stCondLst>
                            <p:childTnLst>
                              <p:par>
                                <p:cTn id="113" presetID="3" presetClass="entr" presetSubtype="10" fill="hold" grpId="0" nodeType="clickEffect">
                                  <p:stCondLst>
                                    <p:cond delay="0"/>
                                  </p:stCondLst>
                                  <p:childTnLst>
                                    <p:set>
                                      <p:cBhvr>
                                        <p:cTn id="114" dur="1" fill="hold">
                                          <p:stCondLst>
                                            <p:cond delay="0"/>
                                          </p:stCondLst>
                                        </p:cTn>
                                        <p:tgtEl>
                                          <p:spTgt spid="14"/>
                                        </p:tgtEl>
                                        <p:attrNameLst>
                                          <p:attrName>style.visibility</p:attrName>
                                        </p:attrNameLst>
                                      </p:cBhvr>
                                      <p:to>
                                        <p:strVal val="visible"/>
                                      </p:to>
                                    </p:set>
                                    <p:animEffect transition="in" filter="blinds(horizontal)">
                                      <p:cBhvr>
                                        <p:cTn id="115" dur="500"/>
                                        <p:tgtEl>
                                          <p:spTgt spid="14"/>
                                        </p:tgtEl>
                                      </p:cBhvr>
                                    </p:animEffect>
                                  </p:childTnLst>
                                </p:cTn>
                              </p:par>
                            </p:childTnLst>
                          </p:cTn>
                        </p:par>
                      </p:childTnLst>
                    </p:cTn>
                  </p:par>
                  <p:par>
                    <p:cTn id="116" fill="hold">
                      <p:stCondLst>
                        <p:cond delay="indefinite"/>
                      </p:stCondLst>
                      <p:childTnLst>
                        <p:par>
                          <p:cTn id="117" fill="hold">
                            <p:stCondLst>
                              <p:cond delay="0"/>
                            </p:stCondLst>
                            <p:childTnLst>
                              <p:par>
                                <p:cTn id="118" presetID="3" presetClass="entr" presetSubtype="10" fill="hold" grpId="0" nodeType="clickEffect">
                                  <p:stCondLst>
                                    <p:cond delay="0"/>
                                  </p:stCondLst>
                                  <p:childTnLst>
                                    <p:set>
                                      <p:cBhvr>
                                        <p:cTn id="119" dur="1" fill="hold">
                                          <p:stCondLst>
                                            <p:cond delay="0"/>
                                          </p:stCondLst>
                                        </p:cTn>
                                        <p:tgtEl>
                                          <p:spTgt spid="19"/>
                                        </p:tgtEl>
                                        <p:attrNameLst>
                                          <p:attrName>style.visibility</p:attrName>
                                        </p:attrNameLst>
                                      </p:cBhvr>
                                      <p:to>
                                        <p:strVal val="visible"/>
                                      </p:to>
                                    </p:set>
                                    <p:animEffect transition="in" filter="blinds(horizontal)">
                                      <p:cBhvr>
                                        <p:cTn id="120" dur="500"/>
                                        <p:tgtEl>
                                          <p:spTgt spid="19"/>
                                        </p:tgtEl>
                                      </p:cBhvr>
                                    </p:animEffect>
                                  </p:childTnLst>
                                </p:cTn>
                              </p:par>
                            </p:childTnLst>
                          </p:cTn>
                        </p:par>
                      </p:childTnLst>
                    </p:cTn>
                  </p:par>
                  <p:par>
                    <p:cTn id="121" fill="hold">
                      <p:stCondLst>
                        <p:cond delay="indefinite"/>
                      </p:stCondLst>
                      <p:childTnLst>
                        <p:par>
                          <p:cTn id="122" fill="hold">
                            <p:stCondLst>
                              <p:cond delay="0"/>
                            </p:stCondLst>
                            <p:childTnLst>
                              <p:par>
                                <p:cTn id="123" presetID="3" presetClass="entr" presetSubtype="10" fill="hold" grpId="0" nodeType="clickEffect">
                                  <p:stCondLst>
                                    <p:cond delay="0"/>
                                  </p:stCondLst>
                                  <p:childTnLst>
                                    <p:set>
                                      <p:cBhvr>
                                        <p:cTn id="124" dur="1" fill="hold">
                                          <p:stCondLst>
                                            <p:cond delay="0"/>
                                          </p:stCondLst>
                                        </p:cTn>
                                        <p:tgtEl>
                                          <p:spTgt spid="27"/>
                                        </p:tgtEl>
                                        <p:attrNameLst>
                                          <p:attrName>style.visibility</p:attrName>
                                        </p:attrNameLst>
                                      </p:cBhvr>
                                      <p:to>
                                        <p:strVal val="visible"/>
                                      </p:to>
                                    </p:set>
                                    <p:animEffect transition="in" filter="blinds(horizontal)">
                                      <p:cBhvr>
                                        <p:cTn id="125" dur="500"/>
                                        <p:tgtEl>
                                          <p:spTgt spid="27"/>
                                        </p:tgtEl>
                                      </p:cBhvr>
                                    </p:animEffect>
                                  </p:childTnLst>
                                </p:cTn>
                              </p:par>
                            </p:childTnLst>
                          </p:cTn>
                        </p:par>
                      </p:childTnLst>
                    </p:cTn>
                  </p:par>
                  <p:par>
                    <p:cTn id="126" fill="hold">
                      <p:stCondLst>
                        <p:cond delay="indefinite"/>
                      </p:stCondLst>
                      <p:childTnLst>
                        <p:par>
                          <p:cTn id="127" fill="hold">
                            <p:stCondLst>
                              <p:cond delay="0"/>
                            </p:stCondLst>
                            <p:childTnLst>
                              <p:par>
                                <p:cTn id="128" presetID="3" presetClass="entr" presetSubtype="10" fill="hold" grpId="0" nodeType="clickEffect">
                                  <p:stCondLst>
                                    <p:cond delay="0"/>
                                  </p:stCondLst>
                                  <p:childTnLst>
                                    <p:set>
                                      <p:cBhvr>
                                        <p:cTn id="129" dur="1" fill="hold">
                                          <p:stCondLst>
                                            <p:cond delay="0"/>
                                          </p:stCondLst>
                                        </p:cTn>
                                        <p:tgtEl>
                                          <p:spTgt spid="28"/>
                                        </p:tgtEl>
                                        <p:attrNameLst>
                                          <p:attrName>style.visibility</p:attrName>
                                        </p:attrNameLst>
                                      </p:cBhvr>
                                      <p:to>
                                        <p:strVal val="visible"/>
                                      </p:to>
                                    </p:set>
                                    <p:animEffect transition="in" filter="blinds(horizontal)">
                                      <p:cBhvr>
                                        <p:cTn id="130" dur="500"/>
                                        <p:tgtEl>
                                          <p:spTgt spid="28"/>
                                        </p:tgtEl>
                                      </p:cBhvr>
                                    </p:animEffect>
                                  </p:childTnLst>
                                </p:cTn>
                              </p:par>
                            </p:childTnLst>
                          </p:cTn>
                        </p:par>
                      </p:childTnLst>
                    </p:cTn>
                  </p:par>
                  <p:par>
                    <p:cTn id="131" fill="hold">
                      <p:stCondLst>
                        <p:cond delay="indefinite"/>
                      </p:stCondLst>
                      <p:childTnLst>
                        <p:par>
                          <p:cTn id="132" fill="hold">
                            <p:stCondLst>
                              <p:cond delay="0"/>
                            </p:stCondLst>
                            <p:childTnLst>
                              <p:par>
                                <p:cTn id="133" presetID="3" presetClass="entr" presetSubtype="10" fill="hold" grpId="0" nodeType="clickEffect">
                                  <p:stCondLst>
                                    <p:cond delay="0"/>
                                  </p:stCondLst>
                                  <p:childTnLst>
                                    <p:set>
                                      <p:cBhvr>
                                        <p:cTn id="134" dur="1" fill="hold">
                                          <p:stCondLst>
                                            <p:cond delay="0"/>
                                          </p:stCondLst>
                                        </p:cTn>
                                        <p:tgtEl>
                                          <p:spTgt spid="20"/>
                                        </p:tgtEl>
                                        <p:attrNameLst>
                                          <p:attrName>style.visibility</p:attrName>
                                        </p:attrNameLst>
                                      </p:cBhvr>
                                      <p:to>
                                        <p:strVal val="visible"/>
                                      </p:to>
                                    </p:set>
                                    <p:animEffect transition="in" filter="blinds(horizontal)">
                                      <p:cBhvr>
                                        <p:cTn id="1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5" grpId="0"/>
      <p:bldP spid="7" grpId="0"/>
      <p:bldP spid="8" grpId="0"/>
      <p:bldGraphic spid="10" grpId="0">
        <p:bldAsOne/>
      </p:bldGraphic>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animBg="1"/>
      <p:bldP spid="2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2928934"/>
            <a:ext cx="8229600" cy="1143000"/>
          </a:xfrm>
        </p:spPr>
        <p:txBody>
          <a:bodyPr/>
          <a:lstStyle/>
          <a:p>
            <a:pPr algn="l"/>
            <a:r>
              <a:rPr lang="en-GB" dirty="0" smtClean="0"/>
              <a:t>Thank You</a:t>
            </a:r>
            <a:endParaRPr lang="en-GB" dirty="0"/>
          </a:p>
        </p:txBody>
      </p:sp>
      <p:sp>
        <p:nvSpPr>
          <p:cNvPr id="4" name="TextBox 3"/>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62" y="-357214"/>
            <a:ext cx="8229600" cy="1143000"/>
          </a:xfrm>
        </p:spPr>
        <p:txBody>
          <a:bodyPr>
            <a:normAutofit/>
          </a:bodyPr>
          <a:lstStyle/>
          <a:p>
            <a:pPr algn="l"/>
            <a:r>
              <a:rPr lang="en-GB" sz="4000" dirty="0" smtClean="0"/>
              <a:t>Ottoman Empire</a:t>
            </a:r>
            <a:endParaRPr lang="en-GB" sz="4000" dirty="0"/>
          </a:p>
        </p:txBody>
      </p:sp>
      <p:pic>
        <p:nvPicPr>
          <p:cNvPr id="3074" name="Picture 2" descr="D:\UPSC\Teaching\Middle East\ottoman_empire_gif.gif"/>
          <p:cNvPicPr>
            <a:picLocks noChangeAspect="1" noChangeArrowheads="1" noCrop="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57290" y="620306"/>
            <a:ext cx="7715305" cy="4737520"/>
          </a:xfrm>
          <a:prstGeom prst="rect">
            <a:avLst/>
          </a:prstGeom>
          <a:noFill/>
        </p:spPr>
      </p:pic>
      <p:sp>
        <p:nvSpPr>
          <p:cNvPr id="4" name="Rectangle 3"/>
          <p:cNvSpPr/>
          <p:nvPr/>
        </p:nvSpPr>
        <p:spPr>
          <a:xfrm>
            <a:off x="-32" y="1428736"/>
            <a:ext cx="1428760" cy="1508105"/>
          </a:xfrm>
          <a:prstGeom prst="rect">
            <a:avLst/>
          </a:prstGeom>
          <a:solidFill>
            <a:schemeClr val="tx1"/>
          </a:solidFill>
        </p:spPr>
        <p:txBody>
          <a:bodyPr wrap="square">
            <a:spAutoFit/>
          </a:bodyPr>
          <a:lstStyle/>
          <a:p>
            <a:pPr fontAlgn="base"/>
            <a:r>
              <a:rPr lang="en-GB" sz="2300" b="1" dirty="0" smtClean="0">
                <a:solidFill>
                  <a:schemeClr val="bg1"/>
                </a:solidFill>
              </a:rPr>
              <a:t>Rise &amp; fall </a:t>
            </a:r>
            <a:r>
              <a:rPr lang="en-GB" sz="2300" b="1" dirty="0">
                <a:solidFill>
                  <a:schemeClr val="bg1"/>
                </a:solidFill>
              </a:rPr>
              <a:t>of the Ottoman Empire</a:t>
            </a:r>
          </a:p>
        </p:txBody>
      </p:sp>
      <p:sp>
        <p:nvSpPr>
          <p:cNvPr id="5" name="Rectangle 4"/>
          <p:cNvSpPr/>
          <p:nvPr/>
        </p:nvSpPr>
        <p:spPr>
          <a:xfrm>
            <a:off x="-71470" y="5286388"/>
            <a:ext cx="9215470" cy="800219"/>
          </a:xfrm>
          <a:prstGeom prst="rect">
            <a:avLst/>
          </a:prstGeom>
        </p:spPr>
        <p:txBody>
          <a:bodyPr wrap="square">
            <a:spAutoFit/>
          </a:bodyPr>
          <a:lstStyle/>
          <a:p>
            <a:r>
              <a:rPr lang="en-GB" sz="2300" dirty="0" smtClean="0"/>
              <a:t>The Ottoman Empire is named for </a:t>
            </a:r>
            <a:r>
              <a:rPr lang="en-GB" sz="2300" dirty="0" err="1" smtClean="0"/>
              <a:t>Osman</a:t>
            </a:r>
            <a:r>
              <a:rPr lang="en-GB" sz="2300" dirty="0" smtClean="0"/>
              <a:t>, its first ruler, in the early 1300s expanded it from a tiny part of northwest Turkey to huge empire</a:t>
            </a:r>
            <a:endParaRPr lang="en-GB" sz="2300" dirty="0"/>
          </a:p>
        </p:txBody>
      </p:sp>
      <p:sp>
        <p:nvSpPr>
          <p:cNvPr id="6" name="Rectangle 5"/>
          <p:cNvSpPr/>
          <p:nvPr/>
        </p:nvSpPr>
        <p:spPr>
          <a:xfrm>
            <a:off x="0" y="3200285"/>
            <a:ext cx="1500166" cy="800219"/>
          </a:xfrm>
          <a:prstGeom prst="rect">
            <a:avLst/>
          </a:prstGeom>
        </p:spPr>
        <p:txBody>
          <a:bodyPr wrap="square">
            <a:spAutoFit/>
          </a:bodyPr>
          <a:lstStyle/>
          <a:p>
            <a:pPr fontAlgn="base"/>
            <a:r>
              <a:rPr lang="en-GB" sz="2300" b="1" dirty="0" err="1" smtClean="0"/>
              <a:t>Khalifa</a:t>
            </a:r>
            <a:r>
              <a:rPr lang="en-GB" sz="2300" b="1" dirty="0" smtClean="0"/>
              <a:t>-Sunni</a:t>
            </a:r>
            <a:endParaRPr lang="en-GB" sz="2300" b="1" dirty="0"/>
          </a:p>
        </p:txBody>
      </p:sp>
      <p:sp>
        <p:nvSpPr>
          <p:cNvPr id="9" name="TextBox 8"/>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76" y="-142900"/>
            <a:ext cx="8229600" cy="1143000"/>
          </a:xfrm>
        </p:spPr>
        <p:txBody>
          <a:bodyPr>
            <a:normAutofit/>
          </a:bodyPr>
          <a:lstStyle/>
          <a:p>
            <a:pPr algn="l"/>
            <a:r>
              <a:rPr lang="en-GB" sz="4000" dirty="0" err="1" smtClean="0"/>
              <a:t>Safavid</a:t>
            </a:r>
            <a:r>
              <a:rPr lang="en-GB" sz="4000" dirty="0" smtClean="0"/>
              <a:t> Empire </a:t>
            </a:r>
            <a:endParaRPr lang="en-GB" sz="4000" dirty="0"/>
          </a:p>
        </p:txBody>
      </p:sp>
      <p:pic>
        <p:nvPicPr>
          <p:cNvPr id="4098" name="Picture 2" descr="The Safavid Empire at its height"/>
          <p:cNvPicPr>
            <a:picLocks noChangeAspect="1" noChangeArrowheads="1"/>
          </p:cNvPicPr>
          <p:nvPr/>
        </p:nvPicPr>
        <p:blipFill>
          <a:blip r:embed="rId2"/>
          <a:srcRect/>
          <a:stretch>
            <a:fillRect/>
          </a:stretch>
        </p:blipFill>
        <p:spPr bwMode="auto">
          <a:xfrm>
            <a:off x="571472" y="1000108"/>
            <a:ext cx="7643866" cy="4664256"/>
          </a:xfrm>
          <a:prstGeom prst="rect">
            <a:avLst/>
          </a:prstGeom>
          <a:noFill/>
        </p:spPr>
      </p:pic>
      <p:sp>
        <p:nvSpPr>
          <p:cNvPr id="4" name="Rectangle 3"/>
          <p:cNvSpPr/>
          <p:nvPr/>
        </p:nvSpPr>
        <p:spPr>
          <a:xfrm>
            <a:off x="0" y="642918"/>
            <a:ext cx="7133684" cy="446276"/>
          </a:xfrm>
          <a:prstGeom prst="rect">
            <a:avLst/>
          </a:prstGeom>
        </p:spPr>
        <p:txBody>
          <a:bodyPr wrap="none">
            <a:spAutoFit/>
          </a:bodyPr>
          <a:lstStyle/>
          <a:p>
            <a:pPr fontAlgn="base"/>
            <a:r>
              <a:rPr lang="en-GB" sz="2300" b="1" dirty="0"/>
              <a:t>The </a:t>
            </a:r>
            <a:r>
              <a:rPr lang="en-GB" sz="2300" b="1" dirty="0" err="1"/>
              <a:t>Safavid</a:t>
            </a:r>
            <a:r>
              <a:rPr lang="en-GB" sz="2300" b="1" dirty="0"/>
              <a:t> </a:t>
            </a:r>
            <a:r>
              <a:rPr lang="en-GB" sz="2300" b="1" dirty="0" smtClean="0"/>
              <a:t>Empire also known as Persian Empire</a:t>
            </a:r>
            <a:endParaRPr lang="en-GB" sz="2300" b="1" dirty="0"/>
          </a:p>
        </p:txBody>
      </p:sp>
      <p:sp>
        <p:nvSpPr>
          <p:cNvPr id="5" name="TextBox 4"/>
          <p:cNvSpPr txBox="1"/>
          <p:nvPr/>
        </p:nvSpPr>
        <p:spPr>
          <a:xfrm>
            <a:off x="6572264" y="571480"/>
            <a:ext cx="2357454" cy="446276"/>
          </a:xfrm>
          <a:prstGeom prst="rect">
            <a:avLst/>
          </a:prstGeom>
          <a:noFill/>
        </p:spPr>
        <p:txBody>
          <a:bodyPr wrap="square" rtlCol="0">
            <a:spAutoFit/>
          </a:bodyPr>
          <a:lstStyle/>
          <a:p>
            <a:r>
              <a:rPr lang="en-GB" sz="2300" dirty="0" err="1" smtClean="0"/>
              <a:t>Safavids</a:t>
            </a:r>
            <a:r>
              <a:rPr lang="en-GB" sz="2300" dirty="0" smtClean="0">
                <a:sym typeface="Wingdings" pitchFamily="2" charset="2"/>
              </a:rPr>
              <a:t> </a:t>
            </a:r>
            <a:r>
              <a:rPr lang="en-GB" sz="2300" dirty="0" err="1" smtClean="0">
                <a:sym typeface="Wingdings" pitchFamily="2" charset="2"/>
              </a:rPr>
              <a:t>Shia</a:t>
            </a:r>
            <a:endParaRPr lang="en-GB" sz="2300" dirty="0"/>
          </a:p>
        </p:txBody>
      </p:sp>
      <p:sp>
        <p:nvSpPr>
          <p:cNvPr id="6" name="TextBox 5"/>
          <p:cNvSpPr txBox="1"/>
          <p:nvPr/>
        </p:nvSpPr>
        <p:spPr>
          <a:xfrm>
            <a:off x="642910" y="5625930"/>
            <a:ext cx="8215370" cy="446276"/>
          </a:xfrm>
          <a:prstGeom prst="rect">
            <a:avLst/>
          </a:prstGeom>
          <a:noFill/>
        </p:spPr>
        <p:txBody>
          <a:bodyPr wrap="square" rtlCol="0">
            <a:spAutoFit/>
          </a:bodyPr>
          <a:lstStyle/>
          <a:p>
            <a:r>
              <a:rPr lang="en-GB" sz="2300" dirty="0" smtClean="0"/>
              <a:t>Constant Fighting between </a:t>
            </a:r>
            <a:r>
              <a:rPr lang="en-GB" sz="2300" dirty="0" err="1" smtClean="0"/>
              <a:t>Safavids</a:t>
            </a:r>
            <a:r>
              <a:rPr lang="en-GB" sz="2300" dirty="0" smtClean="0"/>
              <a:t> and Ottoman </a:t>
            </a:r>
            <a:endParaRPr lang="en-GB" sz="2300" dirty="0"/>
          </a:p>
        </p:txBody>
      </p:sp>
      <p:sp>
        <p:nvSpPr>
          <p:cNvPr id="9" name="TextBox 8"/>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linds(horizontal)">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 y="-285776"/>
            <a:ext cx="8229600" cy="1143000"/>
          </a:xfrm>
        </p:spPr>
        <p:txBody>
          <a:bodyPr>
            <a:normAutofit/>
          </a:bodyPr>
          <a:lstStyle/>
          <a:p>
            <a:pPr algn="l"/>
            <a:r>
              <a:rPr lang="en-GB" sz="4000" dirty="0" smtClean="0"/>
              <a:t>Understanding Middle East</a:t>
            </a:r>
            <a:endParaRPr lang="en-GB" sz="4000" dirty="0"/>
          </a:p>
        </p:txBody>
      </p:sp>
      <p:pic>
        <p:nvPicPr>
          <p:cNvPr id="20482" name="Picture 2" descr="Sunni-Shia balance in the Middle East"/>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13758" y="714356"/>
            <a:ext cx="6787398" cy="5645365"/>
          </a:xfrm>
          <a:prstGeom prst="rect">
            <a:avLst/>
          </a:prstGeom>
          <a:noFill/>
        </p:spPr>
      </p:pic>
      <p:sp>
        <p:nvSpPr>
          <p:cNvPr id="4" name="TextBox 3"/>
          <p:cNvSpPr txBox="1"/>
          <p:nvPr/>
        </p:nvSpPr>
        <p:spPr>
          <a:xfrm>
            <a:off x="0" y="1428736"/>
            <a:ext cx="2714612" cy="800219"/>
          </a:xfrm>
          <a:prstGeom prst="rect">
            <a:avLst/>
          </a:prstGeom>
          <a:noFill/>
        </p:spPr>
        <p:txBody>
          <a:bodyPr wrap="square" rtlCol="0">
            <a:spAutoFit/>
          </a:bodyPr>
          <a:lstStyle/>
          <a:p>
            <a:r>
              <a:rPr lang="en-GB" sz="2300" dirty="0" smtClean="0"/>
              <a:t>Demography and Religion</a:t>
            </a:r>
            <a:endParaRPr lang="en-GB" sz="2300" dirty="0"/>
          </a:p>
        </p:txBody>
      </p:sp>
      <p:pic>
        <p:nvPicPr>
          <p:cNvPr id="20484" name="Picture 4" descr="http://cdn0.vox-cdn.com/assets/4232063/Mid_East_Ethnic_lg.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00232" y="570064"/>
            <a:ext cx="7072330" cy="6002208"/>
          </a:xfrm>
          <a:prstGeom prst="rect">
            <a:avLst/>
          </a:prstGeom>
          <a:noFill/>
        </p:spPr>
      </p:pic>
      <p:sp>
        <p:nvSpPr>
          <p:cNvPr id="6" name="TextBox 5"/>
          <p:cNvSpPr txBox="1"/>
          <p:nvPr/>
        </p:nvSpPr>
        <p:spPr>
          <a:xfrm>
            <a:off x="642910" y="5643578"/>
            <a:ext cx="1369286" cy="446276"/>
          </a:xfrm>
          <a:prstGeom prst="rect">
            <a:avLst/>
          </a:prstGeom>
          <a:noFill/>
        </p:spPr>
        <p:txBody>
          <a:bodyPr wrap="none" rtlCol="0">
            <a:spAutoFit/>
          </a:bodyPr>
          <a:lstStyle/>
          <a:p>
            <a:r>
              <a:rPr lang="en-GB" sz="2300" dirty="0" smtClean="0"/>
              <a:t>Ethnicity</a:t>
            </a:r>
            <a:endParaRPr lang="en-GB" sz="2300" dirty="0"/>
          </a:p>
        </p:txBody>
      </p:sp>
      <p:sp>
        <p:nvSpPr>
          <p:cNvPr id="9" name="TextBox 8"/>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482"/>
                                        </p:tgtEl>
                                        <p:attrNameLst>
                                          <p:attrName>style.visibility</p:attrName>
                                        </p:attrNameLst>
                                      </p:cBhvr>
                                      <p:to>
                                        <p:strVal val="visible"/>
                                      </p:to>
                                    </p:set>
                                    <p:animEffect transition="in" filter="blinds(horizontal)">
                                      <p:cBhvr>
                                        <p:cTn id="12" dur="500"/>
                                        <p:tgtEl>
                                          <p:spTgt spid="2048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3" presetClass="exit" presetSubtype="10" fill="hold" nodeType="withEffect">
                                  <p:stCondLst>
                                    <p:cond delay="0"/>
                                  </p:stCondLst>
                                  <p:childTnLst>
                                    <p:animEffect transition="out" filter="blinds(horizontal)">
                                      <p:cBhvr>
                                        <p:cTn id="19" dur="500"/>
                                        <p:tgtEl>
                                          <p:spTgt spid="20482"/>
                                        </p:tgtEl>
                                      </p:cBhvr>
                                    </p:animEffect>
                                    <p:set>
                                      <p:cBhvr>
                                        <p:cTn id="20" dur="1" fill="hold">
                                          <p:stCondLst>
                                            <p:cond delay="499"/>
                                          </p:stCondLst>
                                        </p:cTn>
                                        <p:tgtEl>
                                          <p:spTgt spid="2048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0484"/>
                                        </p:tgtEl>
                                        <p:attrNameLst>
                                          <p:attrName>style.visibility</p:attrName>
                                        </p:attrNameLst>
                                      </p:cBhvr>
                                      <p:to>
                                        <p:strVal val="visible"/>
                                      </p:to>
                                    </p:set>
                                    <p:animEffect transition="in" filter="blinds(horizontal)">
                                      <p:cBhvr>
                                        <p:cTn id="25" dur="500"/>
                                        <p:tgtEl>
                                          <p:spTgt spid="2048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70" y="-285768"/>
            <a:ext cx="8229600" cy="1143000"/>
          </a:xfrm>
        </p:spPr>
        <p:txBody>
          <a:bodyPr>
            <a:normAutofit/>
          </a:bodyPr>
          <a:lstStyle/>
          <a:p>
            <a:pPr algn="l"/>
            <a:r>
              <a:rPr lang="en-GB" sz="4000" dirty="0" smtClean="0"/>
              <a:t>Understanding Iraq </a:t>
            </a:r>
            <a:endParaRPr lang="en-GB" sz="4000" dirty="0"/>
          </a:p>
        </p:txBody>
      </p:sp>
      <p:pic>
        <p:nvPicPr>
          <p:cNvPr id="21506" name="Picture 2" descr="Iraq's demographic divide"/>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786050" y="524331"/>
            <a:ext cx="6286544" cy="6333693"/>
          </a:xfrm>
          <a:prstGeom prst="rect">
            <a:avLst/>
          </a:prstGeom>
          <a:noFill/>
        </p:spPr>
      </p:pic>
      <p:sp>
        <p:nvSpPr>
          <p:cNvPr id="4" name="Rectangle 3"/>
          <p:cNvSpPr/>
          <p:nvPr/>
        </p:nvSpPr>
        <p:spPr>
          <a:xfrm>
            <a:off x="0" y="928670"/>
            <a:ext cx="2571736" cy="1154162"/>
          </a:xfrm>
          <a:prstGeom prst="rect">
            <a:avLst/>
          </a:prstGeom>
        </p:spPr>
        <p:txBody>
          <a:bodyPr wrap="square">
            <a:spAutoFit/>
          </a:bodyPr>
          <a:lstStyle/>
          <a:p>
            <a:r>
              <a:rPr lang="en-GB" sz="2300" b="1" dirty="0"/>
              <a:t>T</a:t>
            </a:r>
            <a:r>
              <a:rPr lang="en-GB" sz="2300" b="1" dirty="0" smtClean="0"/>
              <a:t>hree-way </a:t>
            </a:r>
            <a:r>
              <a:rPr lang="en-GB" sz="2300" b="1" dirty="0"/>
              <a:t>demographic divide</a:t>
            </a:r>
          </a:p>
        </p:txBody>
      </p:sp>
      <p:sp>
        <p:nvSpPr>
          <p:cNvPr id="5" name="Rectangle 4"/>
          <p:cNvSpPr/>
          <p:nvPr/>
        </p:nvSpPr>
        <p:spPr>
          <a:xfrm>
            <a:off x="0" y="2128715"/>
            <a:ext cx="2643174" cy="800219"/>
          </a:xfrm>
          <a:prstGeom prst="rect">
            <a:avLst/>
          </a:prstGeom>
        </p:spPr>
        <p:txBody>
          <a:bodyPr wrap="square">
            <a:spAutoFit/>
          </a:bodyPr>
          <a:lstStyle/>
          <a:p>
            <a:r>
              <a:rPr lang="en-GB" sz="2300" dirty="0" err="1"/>
              <a:t>Shia</a:t>
            </a:r>
            <a:r>
              <a:rPr lang="en-GB" sz="2300" dirty="0"/>
              <a:t> </a:t>
            </a:r>
            <a:r>
              <a:rPr lang="en-GB" sz="2300" dirty="0" smtClean="0"/>
              <a:t>Arabs- Lives in South</a:t>
            </a:r>
            <a:endParaRPr lang="en-GB" sz="2300" dirty="0"/>
          </a:p>
        </p:txBody>
      </p:sp>
      <p:sp>
        <p:nvSpPr>
          <p:cNvPr id="6" name="Rectangle 5"/>
          <p:cNvSpPr/>
          <p:nvPr/>
        </p:nvSpPr>
        <p:spPr>
          <a:xfrm>
            <a:off x="1" y="3200285"/>
            <a:ext cx="2643174" cy="800219"/>
          </a:xfrm>
          <a:prstGeom prst="rect">
            <a:avLst/>
          </a:prstGeom>
        </p:spPr>
        <p:txBody>
          <a:bodyPr wrap="square">
            <a:spAutoFit/>
          </a:bodyPr>
          <a:lstStyle/>
          <a:p>
            <a:r>
              <a:rPr lang="en-GB" sz="2300" dirty="0"/>
              <a:t>Sunni </a:t>
            </a:r>
            <a:r>
              <a:rPr lang="en-GB" sz="2300" dirty="0" smtClean="0"/>
              <a:t>Arabs- lives in north and west</a:t>
            </a:r>
            <a:endParaRPr lang="en-GB" sz="2300" dirty="0"/>
          </a:p>
        </p:txBody>
      </p:sp>
      <p:sp>
        <p:nvSpPr>
          <p:cNvPr id="7" name="Rectangle 6"/>
          <p:cNvSpPr/>
          <p:nvPr/>
        </p:nvSpPr>
        <p:spPr>
          <a:xfrm>
            <a:off x="0" y="4213405"/>
            <a:ext cx="2786050" cy="2215991"/>
          </a:xfrm>
          <a:prstGeom prst="rect">
            <a:avLst/>
          </a:prstGeom>
        </p:spPr>
        <p:txBody>
          <a:bodyPr wrap="square">
            <a:spAutoFit/>
          </a:bodyPr>
          <a:lstStyle/>
          <a:p>
            <a:r>
              <a:rPr lang="en-GB" sz="2300" dirty="0"/>
              <a:t>E</a:t>
            </a:r>
            <a:r>
              <a:rPr lang="en-GB" sz="2300" dirty="0" smtClean="0"/>
              <a:t>thnic </a:t>
            </a:r>
            <a:r>
              <a:rPr lang="en-GB" sz="2300" dirty="0"/>
              <a:t>Kurds, who are religiously Sunni, but their ethnicity divides them from Arab Sunnis. </a:t>
            </a:r>
          </a:p>
        </p:txBody>
      </p:sp>
      <p:sp>
        <p:nvSpPr>
          <p:cNvPr id="8" name="Freeform 7"/>
          <p:cNvSpPr/>
          <p:nvPr/>
        </p:nvSpPr>
        <p:spPr>
          <a:xfrm>
            <a:off x="6270171" y="2855209"/>
            <a:ext cx="2548792" cy="2793915"/>
          </a:xfrm>
          <a:custGeom>
            <a:avLst/>
            <a:gdLst>
              <a:gd name="connsiteX0" fmla="*/ 435429 w 2548792"/>
              <a:gd name="connsiteY0" fmla="*/ 4105 h 2793915"/>
              <a:gd name="connsiteX1" fmla="*/ 348343 w 2548792"/>
              <a:gd name="connsiteY1" fmla="*/ 18620 h 2793915"/>
              <a:gd name="connsiteX2" fmla="*/ 261258 w 2548792"/>
              <a:gd name="connsiteY2" fmla="*/ 47648 h 2793915"/>
              <a:gd name="connsiteX3" fmla="*/ 159658 w 2548792"/>
              <a:gd name="connsiteY3" fmla="*/ 163762 h 2793915"/>
              <a:gd name="connsiteX4" fmla="*/ 130629 w 2548792"/>
              <a:gd name="connsiteY4" fmla="*/ 207305 h 2793915"/>
              <a:gd name="connsiteX5" fmla="*/ 101600 w 2548792"/>
              <a:gd name="connsiteY5" fmla="*/ 294391 h 2793915"/>
              <a:gd name="connsiteX6" fmla="*/ 87086 w 2548792"/>
              <a:gd name="connsiteY6" fmla="*/ 366962 h 2793915"/>
              <a:gd name="connsiteX7" fmla="*/ 72572 w 2548792"/>
              <a:gd name="connsiteY7" fmla="*/ 425020 h 2793915"/>
              <a:gd name="connsiteX8" fmla="*/ 58058 w 2548792"/>
              <a:gd name="connsiteY8" fmla="*/ 512105 h 2793915"/>
              <a:gd name="connsiteX9" fmla="*/ 29029 w 2548792"/>
              <a:gd name="connsiteY9" fmla="*/ 628220 h 2793915"/>
              <a:gd name="connsiteX10" fmla="*/ 14515 w 2548792"/>
              <a:gd name="connsiteY10" fmla="*/ 686277 h 2793915"/>
              <a:gd name="connsiteX11" fmla="*/ 0 w 2548792"/>
              <a:gd name="connsiteY11" fmla="*/ 758848 h 2793915"/>
              <a:gd name="connsiteX12" fmla="*/ 14515 w 2548792"/>
              <a:gd name="connsiteY12" fmla="*/ 1470048 h 2793915"/>
              <a:gd name="connsiteX13" fmla="*/ 43543 w 2548792"/>
              <a:gd name="connsiteY13" fmla="*/ 1586162 h 2793915"/>
              <a:gd name="connsiteX14" fmla="*/ 58058 w 2548792"/>
              <a:gd name="connsiteY14" fmla="*/ 1629705 h 2793915"/>
              <a:gd name="connsiteX15" fmla="*/ 116115 w 2548792"/>
              <a:gd name="connsiteY15" fmla="*/ 1716791 h 2793915"/>
              <a:gd name="connsiteX16" fmla="*/ 159658 w 2548792"/>
              <a:gd name="connsiteY16" fmla="*/ 1731305 h 2793915"/>
              <a:gd name="connsiteX17" fmla="*/ 304800 w 2548792"/>
              <a:gd name="connsiteY17" fmla="*/ 1832905 h 2793915"/>
              <a:gd name="connsiteX18" fmla="*/ 348343 w 2548792"/>
              <a:gd name="connsiteY18" fmla="*/ 1861934 h 2793915"/>
              <a:gd name="connsiteX19" fmla="*/ 391886 w 2548792"/>
              <a:gd name="connsiteY19" fmla="*/ 1876448 h 2793915"/>
              <a:gd name="connsiteX20" fmla="*/ 478972 w 2548792"/>
              <a:gd name="connsiteY20" fmla="*/ 1934505 h 2793915"/>
              <a:gd name="connsiteX21" fmla="*/ 624115 w 2548792"/>
              <a:gd name="connsiteY21" fmla="*/ 2021591 h 2793915"/>
              <a:gd name="connsiteX22" fmla="*/ 667658 w 2548792"/>
              <a:gd name="connsiteY22" fmla="*/ 2065134 h 2793915"/>
              <a:gd name="connsiteX23" fmla="*/ 754743 w 2548792"/>
              <a:gd name="connsiteY23" fmla="*/ 2123191 h 2793915"/>
              <a:gd name="connsiteX24" fmla="*/ 798286 w 2548792"/>
              <a:gd name="connsiteY24" fmla="*/ 2166734 h 2793915"/>
              <a:gd name="connsiteX25" fmla="*/ 856343 w 2548792"/>
              <a:gd name="connsiteY25" fmla="*/ 2181248 h 2793915"/>
              <a:gd name="connsiteX26" fmla="*/ 899886 w 2548792"/>
              <a:gd name="connsiteY26" fmla="*/ 2210277 h 2793915"/>
              <a:gd name="connsiteX27" fmla="*/ 1045029 w 2548792"/>
              <a:gd name="connsiteY27" fmla="*/ 2253820 h 2793915"/>
              <a:gd name="connsiteX28" fmla="*/ 1088572 w 2548792"/>
              <a:gd name="connsiteY28" fmla="*/ 2282848 h 2793915"/>
              <a:gd name="connsiteX29" fmla="*/ 1175658 w 2548792"/>
              <a:gd name="connsiteY29" fmla="*/ 2297362 h 2793915"/>
              <a:gd name="connsiteX30" fmla="*/ 1291772 w 2548792"/>
              <a:gd name="connsiteY30" fmla="*/ 2326391 h 2793915"/>
              <a:gd name="connsiteX31" fmla="*/ 1335315 w 2548792"/>
              <a:gd name="connsiteY31" fmla="*/ 2340905 h 2793915"/>
              <a:gd name="connsiteX32" fmla="*/ 1393372 w 2548792"/>
              <a:gd name="connsiteY32" fmla="*/ 2369934 h 2793915"/>
              <a:gd name="connsiteX33" fmla="*/ 1451429 w 2548792"/>
              <a:gd name="connsiteY33" fmla="*/ 2384448 h 2793915"/>
              <a:gd name="connsiteX34" fmla="*/ 1494972 w 2548792"/>
              <a:gd name="connsiteY34" fmla="*/ 2398962 h 2793915"/>
              <a:gd name="connsiteX35" fmla="*/ 1625600 w 2548792"/>
              <a:gd name="connsiteY35" fmla="*/ 2457020 h 2793915"/>
              <a:gd name="connsiteX36" fmla="*/ 1669143 w 2548792"/>
              <a:gd name="connsiteY36" fmla="*/ 2471534 h 2793915"/>
              <a:gd name="connsiteX37" fmla="*/ 1712686 w 2548792"/>
              <a:gd name="connsiteY37" fmla="*/ 2486048 h 2793915"/>
              <a:gd name="connsiteX38" fmla="*/ 1799772 w 2548792"/>
              <a:gd name="connsiteY38" fmla="*/ 2529591 h 2793915"/>
              <a:gd name="connsiteX39" fmla="*/ 1857829 w 2548792"/>
              <a:gd name="connsiteY39" fmla="*/ 2558620 h 2793915"/>
              <a:gd name="connsiteX40" fmla="*/ 1901372 w 2548792"/>
              <a:gd name="connsiteY40" fmla="*/ 2573134 h 2793915"/>
              <a:gd name="connsiteX41" fmla="*/ 1988458 w 2548792"/>
              <a:gd name="connsiteY41" fmla="*/ 2631191 h 2793915"/>
              <a:gd name="connsiteX42" fmla="*/ 2032000 w 2548792"/>
              <a:gd name="connsiteY42" fmla="*/ 2660220 h 2793915"/>
              <a:gd name="connsiteX43" fmla="*/ 2075543 w 2548792"/>
              <a:gd name="connsiteY43" fmla="*/ 2674734 h 2793915"/>
              <a:gd name="connsiteX44" fmla="*/ 2119086 w 2548792"/>
              <a:gd name="connsiteY44" fmla="*/ 2703762 h 2793915"/>
              <a:gd name="connsiteX45" fmla="*/ 2206172 w 2548792"/>
              <a:gd name="connsiteY45" fmla="*/ 2732791 h 2793915"/>
              <a:gd name="connsiteX46" fmla="*/ 2249715 w 2548792"/>
              <a:gd name="connsiteY46" fmla="*/ 2747305 h 2793915"/>
              <a:gd name="connsiteX47" fmla="*/ 2336800 w 2548792"/>
              <a:gd name="connsiteY47" fmla="*/ 2761820 h 2793915"/>
              <a:gd name="connsiteX48" fmla="*/ 2380343 w 2548792"/>
              <a:gd name="connsiteY48" fmla="*/ 2776334 h 2793915"/>
              <a:gd name="connsiteX49" fmla="*/ 2438400 w 2548792"/>
              <a:gd name="connsiteY49" fmla="*/ 2790848 h 2793915"/>
              <a:gd name="connsiteX50" fmla="*/ 2496458 w 2548792"/>
              <a:gd name="connsiteY50" fmla="*/ 2689248 h 2793915"/>
              <a:gd name="connsiteX51" fmla="*/ 2452915 w 2548792"/>
              <a:gd name="connsiteY51" fmla="*/ 2660220 h 2793915"/>
              <a:gd name="connsiteX52" fmla="*/ 2409372 w 2548792"/>
              <a:gd name="connsiteY52" fmla="*/ 2616677 h 2793915"/>
              <a:gd name="connsiteX53" fmla="*/ 2365829 w 2548792"/>
              <a:gd name="connsiteY53" fmla="*/ 2587648 h 2793915"/>
              <a:gd name="connsiteX54" fmla="*/ 2293258 w 2548792"/>
              <a:gd name="connsiteY54" fmla="*/ 2500562 h 2793915"/>
              <a:gd name="connsiteX55" fmla="*/ 2278743 w 2548792"/>
              <a:gd name="connsiteY55" fmla="*/ 2457020 h 2793915"/>
              <a:gd name="connsiteX56" fmla="*/ 2264229 w 2548792"/>
              <a:gd name="connsiteY56" fmla="*/ 2340905 h 2793915"/>
              <a:gd name="connsiteX57" fmla="*/ 2220686 w 2548792"/>
              <a:gd name="connsiteY57" fmla="*/ 2297362 h 2793915"/>
              <a:gd name="connsiteX58" fmla="*/ 2206172 w 2548792"/>
              <a:gd name="connsiteY58" fmla="*/ 2253820 h 2793915"/>
              <a:gd name="connsiteX59" fmla="*/ 2206172 w 2548792"/>
              <a:gd name="connsiteY59" fmla="*/ 2094162 h 2793915"/>
              <a:gd name="connsiteX60" fmla="*/ 2162629 w 2548792"/>
              <a:gd name="connsiteY60" fmla="*/ 2079648 h 2793915"/>
              <a:gd name="connsiteX61" fmla="*/ 2061029 w 2548792"/>
              <a:gd name="connsiteY61" fmla="*/ 2036105 h 2793915"/>
              <a:gd name="connsiteX62" fmla="*/ 2032000 w 2548792"/>
              <a:gd name="connsiteY62" fmla="*/ 1949020 h 2793915"/>
              <a:gd name="connsiteX63" fmla="*/ 2017486 w 2548792"/>
              <a:gd name="connsiteY63" fmla="*/ 1905477 h 2793915"/>
              <a:gd name="connsiteX64" fmla="*/ 2032000 w 2548792"/>
              <a:gd name="connsiteY64" fmla="*/ 1745820 h 2793915"/>
              <a:gd name="connsiteX65" fmla="*/ 2046515 w 2548792"/>
              <a:gd name="connsiteY65" fmla="*/ 1702277 h 2793915"/>
              <a:gd name="connsiteX66" fmla="*/ 2032000 w 2548792"/>
              <a:gd name="connsiteY66" fmla="*/ 1441020 h 2793915"/>
              <a:gd name="connsiteX67" fmla="*/ 2017486 w 2548792"/>
              <a:gd name="connsiteY67" fmla="*/ 1397477 h 2793915"/>
              <a:gd name="connsiteX68" fmla="*/ 1930400 w 2548792"/>
              <a:gd name="connsiteY68" fmla="*/ 1324905 h 2793915"/>
              <a:gd name="connsiteX69" fmla="*/ 1872343 w 2548792"/>
              <a:gd name="connsiteY69" fmla="*/ 1281362 h 2793915"/>
              <a:gd name="connsiteX70" fmla="*/ 1799772 w 2548792"/>
              <a:gd name="connsiteY70" fmla="*/ 1092677 h 2793915"/>
              <a:gd name="connsiteX71" fmla="*/ 1741715 w 2548792"/>
              <a:gd name="connsiteY71" fmla="*/ 1078162 h 2793915"/>
              <a:gd name="connsiteX72" fmla="*/ 1654629 w 2548792"/>
              <a:gd name="connsiteY72" fmla="*/ 1049134 h 2793915"/>
              <a:gd name="connsiteX73" fmla="*/ 1611086 w 2548792"/>
              <a:gd name="connsiteY73" fmla="*/ 1005591 h 2793915"/>
              <a:gd name="connsiteX74" fmla="*/ 1567543 w 2548792"/>
              <a:gd name="connsiteY74" fmla="*/ 991077 h 2793915"/>
              <a:gd name="connsiteX75" fmla="*/ 1509486 w 2548792"/>
              <a:gd name="connsiteY75" fmla="*/ 947534 h 2793915"/>
              <a:gd name="connsiteX76" fmla="*/ 1451429 w 2548792"/>
              <a:gd name="connsiteY76" fmla="*/ 860448 h 2793915"/>
              <a:gd name="connsiteX77" fmla="*/ 1364343 w 2548792"/>
              <a:gd name="connsiteY77" fmla="*/ 802391 h 2793915"/>
              <a:gd name="connsiteX78" fmla="*/ 1320800 w 2548792"/>
              <a:gd name="connsiteY78" fmla="*/ 773362 h 2793915"/>
              <a:gd name="connsiteX79" fmla="*/ 1262743 w 2548792"/>
              <a:gd name="connsiteY79" fmla="*/ 744334 h 2793915"/>
              <a:gd name="connsiteX80" fmla="*/ 1219200 w 2548792"/>
              <a:gd name="connsiteY80" fmla="*/ 715305 h 2793915"/>
              <a:gd name="connsiteX81" fmla="*/ 1117600 w 2548792"/>
              <a:gd name="connsiteY81" fmla="*/ 686277 h 2793915"/>
              <a:gd name="connsiteX82" fmla="*/ 1030515 w 2548792"/>
              <a:gd name="connsiteY82" fmla="*/ 628220 h 2793915"/>
              <a:gd name="connsiteX83" fmla="*/ 986972 w 2548792"/>
              <a:gd name="connsiteY83" fmla="*/ 599191 h 2793915"/>
              <a:gd name="connsiteX84" fmla="*/ 1030515 w 2548792"/>
              <a:gd name="connsiteY84" fmla="*/ 555648 h 2793915"/>
              <a:gd name="connsiteX85" fmla="*/ 1016000 w 2548792"/>
              <a:gd name="connsiteY85" fmla="*/ 439534 h 2793915"/>
              <a:gd name="connsiteX86" fmla="*/ 972458 w 2548792"/>
              <a:gd name="connsiteY86" fmla="*/ 425020 h 2793915"/>
              <a:gd name="connsiteX87" fmla="*/ 827315 w 2548792"/>
              <a:gd name="connsiteY87" fmla="*/ 410505 h 2793915"/>
              <a:gd name="connsiteX88" fmla="*/ 740229 w 2548792"/>
              <a:gd name="connsiteY88" fmla="*/ 381477 h 2793915"/>
              <a:gd name="connsiteX89" fmla="*/ 682172 w 2548792"/>
              <a:gd name="connsiteY89" fmla="*/ 294391 h 2793915"/>
              <a:gd name="connsiteX90" fmla="*/ 609600 w 2548792"/>
              <a:gd name="connsiteY90" fmla="*/ 192791 h 2793915"/>
              <a:gd name="connsiteX91" fmla="*/ 595086 w 2548792"/>
              <a:gd name="connsiteY91" fmla="*/ 149248 h 2793915"/>
              <a:gd name="connsiteX92" fmla="*/ 580572 w 2548792"/>
              <a:gd name="connsiteY92" fmla="*/ 91191 h 2793915"/>
              <a:gd name="connsiteX93" fmla="*/ 537029 w 2548792"/>
              <a:gd name="connsiteY93" fmla="*/ 76677 h 2793915"/>
              <a:gd name="connsiteX94" fmla="*/ 508000 w 2548792"/>
              <a:gd name="connsiteY94" fmla="*/ 33134 h 2793915"/>
              <a:gd name="connsiteX95" fmla="*/ 464458 w 2548792"/>
              <a:gd name="connsiteY95" fmla="*/ 4105 h 2793915"/>
              <a:gd name="connsiteX96" fmla="*/ 435429 w 2548792"/>
              <a:gd name="connsiteY96" fmla="*/ 4105 h 279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548792" h="2793915">
                <a:moveTo>
                  <a:pt x="435429" y="4105"/>
                </a:moveTo>
                <a:cubicBezTo>
                  <a:pt x="416077" y="6524"/>
                  <a:pt x="376893" y="11482"/>
                  <a:pt x="348343" y="18620"/>
                </a:cubicBezTo>
                <a:cubicBezTo>
                  <a:pt x="318658" y="26041"/>
                  <a:pt x="261258" y="47648"/>
                  <a:pt x="261258" y="47648"/>
                </a:cubicBezTo>
                <a:cubicBezTo>
                  <a:pt x="188687" y="96029"/>
                  <a:pt x="227392" y="62162"/>
                  <a:pt x="159658" y="163762"/>
                </a:cubicBezTo>
                <a:lnTo>
                  <a:pt x="130629" y="207305"/>
                </a:lnTo>
                <a:cubicBezTo>
                  <a:pt x="120953" y="236334"/>
                  <a:pt x="107601" y="264386"/>
                  <a:pt x="101600" y="294391"/>
                </a:cubicBezTo>
                <a:cubicBezTo>
                  <a:pt x="96762" y="318581"/>
                  <a:pt x="92437" y="342880"/>
                  <a:pt x="87086" y="366962"/>
                </a:cubicBezTo>
                <a:cubicBezTo>
                  <a:pt x="82759" y="386435"/>
                  <a:pt x="76484" y="405459"/>
                  <a:pt x="72572" y="425020"/>
                </a:cubicBezTo>
                <a:cubicBezTo>
                  <a:pt x="66801" y="453877"/>
                  <a:pt x="64224" y="483330"/>
                  <a:pt x="58058" y="512105"/>
                </a:cubicBezTo>
                <a:cubicBezTo>
                  <a:pt x="49699" y="551116"/>
                  <a:pt x="38705" y="589515"/>
                  <a:pt x="29029" y="628220"/>
                </a:cubicBezTo>
                <a:cubicBezTo>
                  <a:pt x="24191" y="647572"/>
                  <a:pt x="18427" y="666717"/>
                  <a:pt x="14515" y="686277"/>
                </a:cubicBezTo>
                <a:lnTo>
                  <a:pt x="0" y="758848"/>
                </a:lnTo>
                <a:cubicBezTo>
                  <a:pt x="4838" y="995915"/>
                  <a:pt x="2052" y="1233260"/>
                  <a:pt x="14515" y="1470048"/>
                </a:cubicBezTo>
                <a:cubicBezTo>
                  <a:pt x="16612" y="1509889"/>
                  <a:pt x="30926" y="1548314"/>
                  <a:pt x="43543" y="1586162"/>
                </a:cubicBezTo>
                <a:cubicBezTo>
                  <a:pt x="48381" y="1600676"/>
                  <a:pt x="50628" y="1616331"/>
                  <a:pt x="58058" y="1629705"/>
                </a:cubicBezTo>
                <a:cubicBezTo>
                  <a:pt x="75001" y="1660203"/>
                  <a:pt x="83017" y="1705759"/>
                  <a:pt x="116115" y="1716791"/>
                </a:cubicBezTo>
                <a:lnTo>
                  <a:pt x="159658" y="1731305"/>
                </a:lnTo>
                <a:cubicBezTo>
                  <a:pt x="245626" y="1795782"/>
                  <a:pt x="197586" y="1761428"/>
                  <a:pt x="304800" y="1832905"/>
                </a:cubicBezTo>
                <a:cubicBezTo>
                  <a:pt x="319314" y="1842581"/>
                  <a:pt x="331794" y="1856418"/>
                  <a:pt x="348343" y="1861934"/>
                </a:cubicBezTo>
                <a:lnTo>
                  <a:pt x="391886" y="1876448"/>
                </a:lnTo>
                <a:cubicBezTo>
                  <a:pt x="420915" y="1895800"/>
                  <a:pt x="447767" y="1918902"/>
                  <a:pt x="478972" y="1934505"/>
                </a:cubicBezTo>
                <a:cubicBezTo>
                  <a:pt x="524784" y="1957411"/>
                  <a:pt x="589087" y="1986563"/>
                  <a:pt x="624115" y="2021591"/>
                </a:cubicBezTo>
                <a:cubicBezTo>
                  <a:pt x="638629" y="2036105"/>
                  <a:pt x="651455" y="2052532"/>
                  <a:pt x="667658" y="2065134"/>
                </a:cubicBezTo>
                <a:cubicBezTo>
                  <a:pt x="695197" y="2086553"/>
                  <a:pt x="730074" y="2098522"/>
                  <a:pt x="754743" y="2123191"/>
                </a:cubicBezTo>
                <a:cubicBezTo>
                  <a:pt x="769257" y="2137705"/>
                  <a:pt x="780464" y="2156550"/>
                  <a:pt x="798286" y="2166734"/>
                </a:cubicBezTo>
                <a:cubicBezTo>
                  <a:pt x="815606" y="2176631"/>
                  <a:pt x="836991" y="2176410"/>
                  <a:pt x="856343" y="2181248"/>
                </a:cubicBezTo>
                <a:cubicBezTo>
                  <a:pt x="870857" y="2190924"/>
                  <a:pt x="883852" y="2203405"/>
                  <a:pt x="899886" y="2210277"/>
                </a:cubicBezTo>
                <a:cubicBezTo>
                  <a:pt x="956687" y="2234620"/>
                  <a:pt x="986481" y="2214789"/>
                  <a:pt x="1045029" y="2253820"/>
                </a:cubicBezTo>
                <a:cubicBezTo>
                  <a:pt x="1059543" y="2263496"/>
                  <a:pt x="1072023" y="2277332"/>
                  <a:pt x="1088572" y="2282848"/>
                </a:cubicBezTo>
                <a:cubicBezTo>
                  <a:pt x="1116491" y="2292154"/>
                  <a:pt x="1146882" y="2291196"/>
                  <a:pt x="1175658" y="2297362"/>
                </a:cubicBezTo>
                <a:cubicBezTo>
                  <a:pt x="1214668" y="2305721"/>
                  <a:pt x="1253923" y="2313775"/>
                  <a:pt x="1291772" y="2326391"/>
                </a:cubicBezTo>
                <a:cubicBezTo>
                  <a:pt x="1306286" y="2331229"/>
                  <a:pt x="1321253" y="2334878"/>
                  <a:pt x="1335315" y="2340905"/>
                </a:cubicBezTo>
                <a:cubicBezTo>
                  <a:pt x="1355202" y="2349428"/>
                  <a:pt x="1373113" y="2362337"/>
                  <a:pt x="1393372" y="2369934"/>
                </a:cubicBezTo>
                <a:cubicBezTo>
                  <a:pt x="1412050" y="2376938"/>
                  <a:pt x="1432249" y="2378968"/>
                  <a:pt x="1451429" y="2384448"/>
                </a:cubicBezTo>
                <a:cubicBezTo>
                  <a:pt x="1466140" y="2388651"/>
                  <a:pt x="1480458" y="2394124"/>
                  <a:pt x="1494972" y="2398962"/>
                </a:cubicBezTo>
                <a:cubicBezTo>
                  <a:pt x="1563974" y="2444964"/>
                  <a:pt x="1521968" y="2422476"/>
                  <a:pt x="1625600" y="2457020"/>
                </a:cubicBezTo>
                <a:lnTo>
                  <a:pt x="1669143" y="2471534"/>
                </a:lnTo>
                <a:lnTo>
                  <a:pt x="1712686" y="2486048"/>
                </a:lnTo>
                <a:cubicBezTo>
                  <a:pt x="1796367" y="2541836"/>
                  <a:pt x="1715642" y="2493535"/>
                  <a:pt x="1799772" y="2529591"/>
                </a:cubicBezTo>
                <a:cubicBezTo>
                  <a:pt x="1819659" y="2538114"/>
                  <a:pt x="1837942" y="2550097"/>
                  <a:pt x="1857829" y="2558620"/>
                </a:cubicBezTo>
                <a:cubicBezTo>
                  <a:pt x="1871891" y="2564647"/>
                  <a:pt x="1887998" y="2565704"/>
                  <a:pt x="1901372" y="2573134"/>
                </a:cubicBezTo>
                <a:cubicBezTo>
                  <a:pt x="1931870" y="2590077"/>
                  <a:pt x="1959429" y="2611838"/>
                  <a:pt x="1988458" y="2631191"/>
                </a:cubicBezTo>
                <a:cubicBezTo>
                  <a:pt x="2002972" y="2640867"/>
                  <a:pt x="2015451" y="2654704"/>
                  <a:pt x="2032000" y="2660220"/>
                </a:cubicBezTo>
                <a:cubicBezTo>
                  <a:pt x="2046514" y="2665058"/>
                  <a:pt x="2061859" y="2667892"/>
                  <a:pt x="2075543" y="2674734"/>
                </a:cubicBezTo>
                <a:cubicBezTo>
                  <a:pt x="2091145" y="2682535"/>
                  <a:pt x="2103146" y="2696677"/>
                  <a:pt x="2119086" y="2703762"/>
                </a:cubicBezTo>
                <a:cubicBezTo>
                  <a:pt x="2147048" y="2716189"/>
                  <a:pt x="2177143" y="2723115"/>
                  <a:pt x="2206172" y="2732791"/>
                </a:cubicBezTo>
                <a:cubicBezTo>
                  <a:pt x="2220686" y="2737629"/>
                  <a:pt x="2234624" y="2744790"/>
                  <a:pt x="2249715" y="2747305"/>
                </a:cubicBezTo>
                <a:cubicBezTo>
                  <a:pt x="2278743" y="2752143"/>
                  <a:pt x="2308072" y="2755436"/>
                  <a:pt x="2336800" y="2761820"/>
                </a:cubicBezTo>
                <a:cubicBezTo>
                  <a:pt x="2351735" y="2765139"/>
                  <a:pt x="2365632" y="2772131"/>
                  <a:pt x="2380343" y="2776334"/>
                </a:cubicBezTo>
                <a:cubicBezTo>
                  <a:pt x="2399523" y="2781814"/>
                  <a:pt x="2419048" y="2786010"/>
                  <a:pt x="2438400" y="2790848"/>
                </a:cubicBezTo>
                <a:cubicBezTo>
                  <a:pt x="2511526" y="2776223"/>
                  <a:pt x="2548792" y="2793915"/>
                  <a:pt x="2496458" y="2689248"/>
                </a:cubicBezTo>
                <a:cubicBezTo>
                  <a:pt x="2488657" y="2673646"/>
                  <a:pt x="2466316" y="2671387"/>
                  <a:pt x="2452915" y="2660220"/>
                </a:cubicBezTo>
                <a:cubicBezTo>
                  <a:pt x="2437146" y="2647079"/>
                  <a:pt x="2425141" y="2629818"/>
                  <a:pt x="2409372" y="2616677"/>
                </a:cubicBezTo>
                <a:cubicBezTo>
                  <a:pt x="2395971" y="2605510"/>
                  <a:pt x="2379230" y="2598815"/>
                  <a:pt x="2365829" y="2587648"/>
                </a:cubicBezTo>
                <a:cubicBezTo>
                  <a:pt x="2338313" y="2564718"/>
                  <a:pt x="2309569" y="2533184"/>
                  <a:pt x="2293258" y="2500562"/>
                </a:cubicBezTo>
                <a:cubicBezTo>
                  <a:pt x="2286416" y="2486878"/>
                  <a:pt x="2283581" y="2471534"/>
                  <a:pt x="2278743" y="2457020"/>
                </a:cubicBezTo>
                <a:cubicBezTo>
                  <a:pt x="2273905" y="2418315"/>
                  <a:pt x="2277559" y="2377563"/>
                  <a:pt x="2264229" y="2340905"/>
                </a:cubicBezTo>
                <a:cubicBezTo>
                  <a:pt x="2257214" y="2321614"/>
                  <a:pt x="2232072" y="2314441"/>
                  <a:pt x="2220686" y="2297362"/>
                </a:cubicBezTo>
                <a:cubicBezTo>
                  <a:pt x="2212200" y="2284632"/>
                  <a:pt x="2211010" y="2268334"/>
                  <a:pt x="2206172" y="2253820"/>
                </a:cubicBezTo>
                <a:cubicBezTo>
                  <a:pt x="2225970" y="2194424"/>
                  <a:pt x="2240559" y="2171532"/>
                  <a:pt x="2206172" y="2094162"/>
                </a:cubicBezTo>
                <a:cubicBezTo>
                  <a:pt x="2199958" y="2080181"/>
                  <a:pt x="2176691" y="2085675"/>
                  <a:pt x="2162629" y="2079648"/>
                </a:cubicBezTo>
                <a:cubicBezTo>
                  <a:pt x="2037068" y="2025837"/>
                  <a:pt x="2163155" y="2070148"/>
                  <a:pt x="2061029" y="2036105"/>
                </a:cubicBezTo>
                <a:lnTo>
                  <a:pt x="2032000" y="1949020"/>
                </a:lnTo>
                <a:lnTo>
                  <a:pt x="2017486" y="1905477"/>
                </a:lnTo>
                <a:cubicBezTo>
                  <a:pt x="2022324" y="1852258"/>
                  <a:pt x="2024443" y="1798721"/>
                  <a:pt x="2032000" y="1745820"/>
                </a:cubicBezTo>
                <a:cubicBezTo>
                  <a:pt x="2034164" y="1730674"/>
                  <a:pt x="2046515" y="1717577"/>
                  <a:pt x="2046515" y="1702277"/>
                </a:cubicBezTo>
                <a:cubicBezTo>
                  <a:pt x="2046515" y="1615057"/>
                  <a:pt x="2040269" y="1527847"/>
                  <a:pt x="2032000" y="1441020"/>
                </a:cubicBezTo>
                <a:cubicBezTo>
                  <a:pt x="2030549" y="1425790"/>
                  <a:pt x="2025973" y="1410207"/>
                  <a:pt x="2017486" y="1397477"/>
                </a:cubicBezTo>
                <a:cubicBezTo>
                  <a:pt x="1992844" y="1360514"/>
                  <a:pt x="1964476" y="1349245"/>
                  <a:pt x="1930400" y="1324905"/>
                </a:cubicBezTo>
                <a:cubicBezTo>
                  <a:pt x="1910715" y="1310845"/>
                  <a:pt x="1891695" y="1295876"/>
                  <a:pt x="1872343" y="1281362"/>
                </a:cubicBezTo>
                <a:cubicBezTo>
                  <a:pt x="1866883" y="1243143"/>
                  <a:pt x="1862541" y="1108370"/>
                  <a:pt x="1799772" y="1092677"/>
                </a:cubicBezTo>
                <a:cubicBezTo>
                  <a:pt x="1780420" y="1087839"/>
                  <a:pt x="1760822" y="1083894"/>
                  <a:pt x="1741715" y="1078162"/>
                </a:cubicBezTo>
                <a:cubicBezTo>
                  <a:pt x="1712407" y="1069369"/>
                  <a:pt x="1654629" y="1049134"/>
                  <a:pt x="1654629" y="1049134"/>
                </a:cubicBezTo>
                <a:cubicBezTo>
                  <a:pt x="1640115" y="1034620"/>
                  <a:pt x="1628165" y="1016977"/>
                  <a:pt x="1611086" y="1005591"/>
                </a:cubicBezTo>
                <a:cubicBezTo>
                  <a:pt x="1598356" y="997104"/>
                  <a:pt x="1580827" y="998668"/>
                  <a:pt x="1567543" y="991077"/>
                </a:cubicBezTo>
                <a:cubicBezTo>
                  <a:pt x="1546540" y="979075"/>
                  <a:pt x="1528838" y="962048"/>
                  <a:pt x="1509486" y="947534"/>
                </a:cubicBezTo>
                <a:cubicBezTo>
                  <a:pt x="1490134" y="918505"/>
                  <a:pt x="1480458" y="879800"/>
                  <a:pt x="1451429" y="860448"/>
                </a:cubicBezTo>
                <a:lnTo>
                  <a:pt x="1364343" y="802391"/>
                </a:lnTo>
                <a:cubicBezTo>
                  <a:pt x="1349829" y="792715"/>
                  <a:pt x="1336403" y="781163"/>
                  <a:pt x="1320800" y="773362"/>
                </a:cubicBezTo>
                <a:cubicBezTo>
                  <a:pt x="1301448" y="763686"/>
                  <a:pt x="1281529" y="755069"/>
                  <a:pt x="1262743" y="744334"/>
                </a:cubicBezTo>
                <a:cubicBezTo>
                  <a:pt x="1247597" y="735679"/>
                  <a:pt x="1234802" y="723106"/>
                  <a:pt x="1219200" y="715305"/>
                </a:cubicBezTo>
                <a:cubicBezTo>
                  <a:pt x="1198377" y="704893"/>
                  <a:pt x="1136202" y="690927"/>
                  <a:pt x="1117600" y="686277"/>
                </a:cubicBezTo>
                <a:lnTo>
                  <a:pt x="1030515" y="628220"/>
                </a:lnTo>
                <a:lnTo>
                  <a:pt x="986972" y="599191"/>
                </a:lnTo>
                <a:cubicBezTo>
                  <a:pt x="1001486" y="584677"/>
                  <a:pt x="1026843" y="575843"/>
                  <a:pt x="1030515" y="555648"/>
                </a:cubicBezTo>
                <a:cubicBezTo>
                  <a:pt x="1037492" y="517271"/>
                  <a:pt x="1031842" y="475178"/>
                  <a:pt x="1016000" y="439534"/>
                </a:cubicBezTo>
                <a:cubicBezTo>
                  <a:pt x="1009786" y="425554"/>
                  <a:pt x="987579" y="427346"/>
                  <a:pt x="972458" y="425020"/>
                </a:cubicBezTo>
                <a:cubicBezTo>
                  <a:pt x="924401" y="417626"/>
                  <a:pt x="875696" y="415343"/>
                  <a:pt x="827315" y="410505"/>
                </a:cubicBezTo>
                <a:cubicBezTo>
                  <a:pt x="798286" y="400829"/>
                  <a:pt x="749905" y="410506"/>
                  <a:pt x="740229" y="381477"/>
                </a:cubicBezTo>
                <a:cubicBezTo>
                  <a:pt x="715541" y="307411"/>
                  <a:pt x="741475" y="363578"/>
                  <a:pt x="682172" y="294391"/>
                </a:cubicBezTo>
                <a:cubicBezTo>
                  <a:pt x="655168" y="262886"/>
                  <a:pt x="632574" y="227251"/>
                  <a:pt x="609600" y="192791"/>
                </a:cubicBezTo>
                <a:cubicBezTo>
                  <a:pt x="604762" y="178277"/>
                  <a:pt x="599289" y="163959"/>
                  <a:pt x="595086" y="149248"/>
                </a:cubicBezTo>
                <a:cubicBezTo>
                  <a:pt x="589606" y="130068"/>
                  <a:pt x="593033" y="106768"/>
                  <a:pt x="580572" y="91191"/>
                </a:cubicBezTo>
                <a:cubicBezTo>
                  <a:pt x="571015" y="79244"/>
                  <a:pt x="551543" y="81515"/>
                  <a:pt x="537029" y="76677"/>
                </a:cubicBezTo>
                <a:cubicBezTo>
                  <a:pt x="527353" y="62163"/>
                  <a:pt x="520335" y="45469"/>
                  <a:pt x="508000" y="33134"/>
                </a:cubicBezTo>
                <a:cubicBezTo>
                  <a:pt x="495665" y="20799"/>
                  <a:pt x="478413" y="14571"/>
                  <a:pt x="464458" y="4105"/>
                </a:cubicBezTo>
                <a:cubicBezTo>
                  <a:pt x="458984" y="0"/>
                  <a:pt x="454781" y="1686"/>
                  <a:pt x="435429" y="4105"/>
                </a:cubicBez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9"/>
          <p:cNvSpPr/>
          <p:nvPr/>
        </p:nvSpPr>
        <p:spPr>
          <a:xfrm>
            <a:off x="4286311" y="1231613"/>
            <a:ext cx="2363396" cy="2513073"/>
          </a:xfrm>
          <a:custGeom>
            <a:avLst/>
            <a:gdLst>
              <a:gd name="connsiteX0" fmla="*/ 372775 w 2363396"/>
              <a:gd name="connsiteY0" fmla="*/ 147244 h 2513073"/>
              <a:gd name="connsiteX1" fmla="*/ 459860 w 2363396"/>
              <a:gd name="connsiteY1" fmla="*/ 190787 h 2513073"/>
              <a:gd name="connsiteX2" fmla="*/ 546946 w 2363396"/>
              <a:gd name="connsiteY2" fmla="*/ 219816 h 2513073"/>
              <a:gd name="connsiteX3" fmla="*/ 648546 w 2363396"/>
              <a:gd name="connsiteY3" fmla="*/ 248844 h 2513073"/>
              <a:gd name="connsiteX4" fmla="*/ 692089 w 2363396"/>
              <a:gd name="connsiteY4" fmla="*/ 277873 h 2513073"/>
              <a:gd name="connsiteX5" fmla="*/ 895289 w 2363396"/>
              <a:gd name="connsiteY5" fmla="*/ 263358 h 2513073"/>
              <a:gd name="connsiteX6" fmla="*/ 938832 w 2363396"/>
              <a:gd name="connsiteY6" fmla="*/ 248844 h 2513073"/>
              <a:gd name="connsiteX7" fmla="*/ 1025918 w 2363396"/>
              <a:gd name="connsiteY7" fmla="*/ 234330 h 2513073"/>
              <a:gd name="connsiteX8" fmla="*/ 1069460 w 2363396"/>
              <a:gd name="connsiteY8" fmla="*/ 219816 h 2513073"/>
              <a:gd name="connsiteX9" fmla="*/ 1113003 w 2363396"/>
              <a:gd name="connsiteY9" fmla="*/ 103701 h 2513073"/>
              <a:gd name="connsiteX10" fmla="*/ 1243632 w 2363396"/>
              <a:gd name="connsiteY10" fmla="*/ 2101 h 2513073"/>
              <a:gd name="connsiteX11" fmla="*/ 1388775 w 2363396"/>
              <a:gd name="connsiteY11" fmla="*/ 16616 h 2513073"/>
              <a:gd name="connsiteX12" fmla="*/ 1403289 w 2363396"/>
              <a:gd name="connsiteY12" fmla="*/ 60158 h 2513073"/>
              <a:gd name="connsiteX13" fmla="*/ 1417803 w 2363396"/>
              <a:gd name="connsiteY13" fmla="*/ 306901 h 2513073"/>
              <a:gd name="connsiteX14" fmla="*/ 1504889 w 2363396"/>
              <a:gd name="connsiteY14" fmla="*/ 437530 h 2513073"/>
              <a:gd name="connsiteX15" fmla="*/ 1533918 w 2363396"/>
              <a:gd name="connsiteY15" fmla="*/ 481073 h 2513073"/>
              <a:gd name="connsiteX16" fmla="*/ 1548432 w 2363396"/>
              <a:gd name="connsiteY16" fmla="*/ 742330 h 2513073"/>
              <a:gd name="connsiteX17" fmla="*/ 1591975 w 2363396"/>
              <a:gd name="connsiteY17" fmla="*/ 771358 h 2513073"/>
              <a:gd name="connsiteX18" fmla="*/ 1679060 w 2363396"/>
              <a:gd name="connsiteY18" fmla="*/ 800387 h 2513073"/>
              <a:gd name="connsiteX19" fmla="*/ 1838718 w 2363396"/>
              <a:gd name="connsiteY19" fmla="*/ 756844 h 2513073"/>
              <a:gd name="connsiteX20" fmla="*/ 1853232 w 2363396"/>
              <a:gd name="connsiteY20" fmla="*/ 931016 h 2513073"/>
              <a:gd name="connsiteX21" fmla="*/ 1882260 w 2363396"/>
              <a:gd name="connsiteY21" fmla="*/ 974558 h 2513073"/>
              <a:gd name="connsiteX22" fmla="*/ 1969346 w 2363396"/>
              <a:gd name="connsiteY22" fmla="*/ 1047130 h 2513073"/>
              <a:gd name="connsiteX23" fmla="*/ 1998375 w 2363396"/>
              <a:gd name="connsiteY23" fmla="*/ 1090673 h 2513073"/>
              <a:gd name="connsiteX24" fmla="*/ 2041918 w 2363396"/>
              <a:gd name="connsiteY24" fmla="*/ 1119701 h 2513073"/>
              <a:gd name="connsiteX25" fmla="*/ 2056432 w 2363396"/>
              <a:gd name="connsiteY25" fmla="*/ 1177758 h 2513073"/>
              <a:gd name="connsiteX26" fmla="*/ 2070946 w 2363396"/>
              <a:gd name="connsiteY26" fmla="*/ 1221301 h 2513073"/>
              <a:gd name="connsiteX27" fmla="*/ 2201575 w 2363396"/>
              <a:gd name="connsiteY27" fmla="*/ 1322901 h 2513073"/>
              <a:gd name="connsiteX28" fmla="*/ 2259632 w 2363396"/>
              <a:gd name="connsiteY28" fmla="*/ 1366444 h 2513073"/>
              <a:gd name="connsiteX29" fmla="*/ 2303175 w 2363396"/>
              <a:gd name="connsiteY29" fmla="*/ 1409987 h 2513073"/>
              <a:gd name="connsiteX30" fmla="*/ 2346718 w 2363396"/>
              <a:gd name="connsiteY30" fmla="*/ 1424501 h 2513073"/>
              <a:gd name="connsiteX31" fmla="*/ 2361232 w 2363396"/>
              <a:gd name="connsiteY31" fmla="*/ 1468044 h 2513073"/>
              <a:gd name="connsiteX32" fmla="*/ 2288660 w 2363396"/>
              <a:gd name="connsiteY32" fmla="*/ 1584158 h 2513073"/>
              <a:gd name="connsiteX33" fmla="*/ 2259632 w 2363396"/>
              <a:gd name="connsiteY33" fmla="*/ 1685758 h 2513073"/>
              <a:gd name="connsiteX34" fmla="*/ 2245118 w 2363396"/>
              <a:gd name="connsiteY34" fmla="*/ 1729301 h 2513073"/>
              <a:gd name="connsiteX35" fmla="*/ 2216089 w 2363396"/>
              <a:gd name="connsiteY35" fmla="*/ 1845416 h 2513073"/>
              <a:gd name="connsiteX36" fmla="*/ 2201575 w 2363396"/>
              <a:gd name="connsiteY36" fmla="*/ 1888958 h 2513073"/>
              <a:gd name="connsiteX37" fmla="*/ 2158032 w 2363396"/>
              <a:gd name="connsiteY37" fmla="*/ 1932501 h 2513073"/>
              <a:gd name="connsiteX38" fmla="*/ 2099975 w 2363396"/>
              <a:gd name="connsiteY38" fmla="*/ 2019587 h 2513073"/>
              <a:gd name="connsiteX39" fmla="*/ 2056432 w 2363396"/>
              <a:gd name="connsiteY39" fmla="*/ 2121187 h 2513073"/>
              <a:gd name="connsiteX40" fmla="*/ 2041918 w 2363396"/>
              <a:gd name="connsiteY40" fmla="*/ 2164730 h 2513073"/>
              <a:gd name="connsiteX41" fmla="*/ 1983860 w 2363396"/>
              <a:gd name="connsiteY41" fmla="*/ 2251816 h 2513073"/>
              <a:gd name="connsiteX42" fmla="*/ 1954832 w 2363396"/>
              <a:gd name="connsiteY42" fmla="*/ 2367930 h 2513073"/>
              <a:gd name="connsiteX43" fmla="*/ 1896775 w 2363396"/>
              <a:gd name="connsiteY43" fmla="*/ 2455016 h 2513073"/>
              <a:gd name="connsiteX44" fmla="*/ 1824203 w 2363396"/>
              <a:gd name="connsiteY44" fmla="*/ 2513073 h 2513073"/>
              <a:gd name="connsiteX45" fmla="*/ 1780660 w 2363396"/>
              <a:gd name="connsiteY45" fmla="*/ 2498558 h 2513073"/>
              <a:gd name="connsiteX46" fmla="*/ 1722603 w 2363396"/>
              <a:gd name="connsiteY46" fmla="*/ 2367930 h 2513073"/>
              <a:gd name="connsiteX47" fmla="*/ 1621003 w 2363396"/>
              <a:gd name="connsiteY47" fmla="*/ 2309873 h 2513073"/>
              <a:gd name="connsiteX48" fmla="*/ 1533918 w 2363396"/>
              <a:gd name="connsiteY48" fmla="*/ 2266330 h 2513073"/>
              <a:gd name="connsiteX49" fmla="*/ 1490375 w 2363396"/>
              <a:gd name="connsiteY49" fmla="*/ 2237301 h 2513073"/>
              <a:gd name="connsiteX50" fmla="*/ 1403289 w 2363396"/>
              <a:gd name="connsiteY50" fmla="*/ 2208273 h 2513073"/>
              <a:gd name="connsiteX51" fmla="*/ 1316203 w 2363396"/>
              <a:gd name="connsiteY51" fmla="*/ 2150216 h 2513073"/>
              <a:gd name="connsiteX52" fmla="*/ 1272660 w 2363396"/>
              <a:gd name="connsiteY52" fmla="*/ 2106673 h 2513073"/>
              <a:gd name="connsiteX53" fmla="*/ 1185575 w 2363396"/>
              <a:gd name="connsiteY53" fmla="*/ 2034101 h 2513073"/>
              <a:gd name="connsiteX54" fmla="*/ 1098489 w 2363396"/>
              <a:gd name="connsiteY54" fmla="*/ 1888958 h 2513073"/>
              <a:gd name="connsiteX55" fmla="*/ 1040432 w 2363396"/>
              <a:gd name="connsiteY55" fmla="*/ 1801873 h 2513073"/>
              <a:gd name="connsiteX56" fmla="*/ 1011403 w 2363396"/>
              <a:gd name="connsiteY56" fmla="*/ 1758330 h 2513073"/>
              <a:gd name="connsiteX57" fmla="*/ 938832 w 2363396"/>
              <a:gd name="connsiteY57" fmla="*/ 1685758 h 2513073"/>
              <a:gd name="connsiteX58" fmla="*/ 735632 w 2363396"/>
              <a:gd name="connsiteY58" fmla="*/ 1627701 h 2513073"/>
              <a:gd name="connsiteX59" fmla="*/ 358260 w 2363396"/>
              <a:gd name="connsiteY59" fmla="*/ 1584158 h 2513073"/>
              <a:gd name="connsiteX60" fmla="*/ 300203 w 2363396"/>
              <a:gd name="connsiteY60" fmla="*/ 1569644 h 2513073"/>
              <a:gd name="connsiteX61" fmla="*/ 256660 w 2363396"/>
              <a:gd name="connsiteY61" fmla="*/ 1555130 h 2513073"/>
              <a:gd name="connsiteX62" fmla="*/ 184089 w 2363396"/>
              <a:gd name="connsiteY62" fmla="*/ 1540616 h 2513073"/>
              <a:gd name="connsiteX63" fmla="*/ 126032 w 2363396"/>
              <a:gd name="connsiteY63" fmla="*/ 1526101 h 2513073"/>
              <a:gd name="connsiteX64" fmla="*/ 38946 w 2363396"/>
              <a:gd name="connsiteY64" fmla="*/ 1439016 h 2513073"/>
              <a:gd name="connsiteX65" fmla="*/ 82489 w 2363396"/>
              <a:gd name="connsiteY65" fmla="*/ 1424501 h 2513073"/>
              <a:gd name="connsiteX66" fmla="*/ 213118 w 2363396"/>
              <a:gd name="connsiteY66" fmla="*/ 1308387 h 2513073"/>
              <a:gd name="connsiteX67" fmla="*/ 256660 w 2363396"/>
              <a:gd name="connsiteY67" fmla="*/ 1279358 h 2513073"/>
              <a:gd name="connsiteX68" fmla="*/ 271175 w 2363396"/>
              <a:gd name="connsiteY68" fmla="*/ 1235816 h 2513073"/>
              <a:gd name="connsiteX69" fmla="*/ 300203 w 2363396"/>
              <a:gd name="connsiteY69" fmla="*/ 887473 h 2513073"/>
              <a:gd name="connsiteX70" fmla="*/ 329232 w 2363396"/>
              <a:gd name="connsiteY70" fmla="*/ 597187 h 2513073"/>
              <a:gd name="connsiteX71" fmla="*/ 343746 w 2363396"/>
              <a:gd name="connsiteY71" fmla="*/ 553644 h 2513073"/>
              <a:gd name="connsiteX72" fmla="*/ 372775 w 2363396"/>
              <a:gd name="connsiteY72" fmla="*/ 510101 h 2513073"/>
              <a:gd name="connsiteX73" fmla="*/ 387289 w 2363396"/>
              <a:gd name="connsiteY73" fmla="*/ 248844 h 2513073"/>
              <a:gd name="connsiteX74" fmla="*/ 358260 w 2363396"/>
              <a:gd name="connsiteY74" fmla="*/ 205301 h 2513073"/>
              <a:gd name="connsiteX75" fmla="*/ 445346 w 2363396"/>
              <a:gd name="connsiteY75" fmla="*/ 161758 h 2513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363396" h="2513073">
                <a:moveTo>
                  <a:pt x="372775" y="147244"/>
                </a:moveTo>
                <a:cubicBezTo>
                  <a:pt x="531567" y="200173"/>
                  <a:pt x="291054" y="115761"/>
                  <a:pt x="459860" y="190787"/>
                </a:cubicBezTo>
                <a:cubicBezTo>
                  <a:pt x="487822" y="203215"/>
                  <a:pt x="517917" y="210140"/>
                  <a:pt x="546946" y="219816"/>
                </a:cubicBezTo>
                <a:cubicBezTo>
                  <a:pt x="609408" y="240637"/>
                  <a:pt x="575654" y="230621"/>
                  <a:pt x="648546" y="248844"/>
                </a:cubicBezTo>
                <a:cubicBezTo>
                  <a:pt x="663060" y="258520"/>
                  <a:pt x="674675" y="276849"/>
                  <a:pt x="692089" y="277873"/>
                </a:cubicBezTo>
                <a:cubicBezTo>
                  <a:pt x="759878" y="281860"/>
                  <a:pt x="827848" y="271292"/>
                  <a:pt x="895289" y="263358"/>
                </a:cubicBezTo>
                <a:cubicBezTo>
                  <a:pt x="910484" y="261570"/>
                  <a:pt x="923897" y="252163"/>
                  <a:pt x="938832" y="248844"/>
                </a:cubicBezTo>
                <a:cubicBezTo>
                  <a:pt x="967560" y="242460"/>
                  <a:pt x="996889" y="239168"/>
                  <a:pt x="1025918" y="234330"/>
                </a:cubicBezTo>
                <a:cubicBezTo>
                  <a:pt x="1040432" y="229492"/>
                  <a:pt x="1057513" y="229373"/>
                  <a:pt x="1069460" y="219816"/>
                </a:cubicBezTo>
                <a:cubicBezTo>
                  <a:pt x="1129783" y="171558"/>
                  <a:pt x="1070165" y="171018"/>
                  <a:pt x="1113003" y="103701"/>
                </a:cubicBezTo>
                <a:cubicBezTo>
                  <a:pt x="1165719" y="20861"/>
                  <a:pt x="1177984" y="23985"/>
                  <a:pt x="1243632" y="2101"/>
                </a:cubicBezTo>
                <a:cubicBezTo>
                  <a:pt x="1292013" y="6939"/>
                  <a:pt x="1343080" y="0"/>
                  <a:pt x="1388775" y="16616"/>
                </a:cubicBezTo>
                <a:cubicBezTo>
                  <a:pt x="1403153" y="21844"/>
                  <a:pt x="1401767" y="44935"/>
                  <a:pt x="1403289" y="60158"/>
                </a:cubicBezTo>
                <a:cubicBezTo>
                  <a:pt x="1411487" y="142139"/>
                  <a:pt x="1400301" y="226392"/>
                  <a:pt x="1417803" y="306901"/>
                </a:cubicBezTo>
                <a:cubicBezTo>
                  <a:pt x="1417804" y="306904"/>
                  <a:pt x="1490374" y="415758"/>
                  <a:pt x="1504889" y="437530"/>
                </a:cubicBezTo>
                <a:lnTo>
                  <a:pt x="1533918" y="481073"/>
                </a:lnTo>
                <a:cubicBezTo>
                  <a:pt x="1538756" y="568159"/>
                  <a:pt x="1531327" y="656804"/>
                  <a:pt x="1548432" y="742330"/>
                </a:cubicBezTo>
                <a:cubicBezTo>
                  <a:pt x="1551853" y="759435"/>
                  <a:pt x="1576035" y="764273"/>
                  <a:pt x="1591975" y="771358"/>
                </a:cubicBezTo>
                <a:cubicBezTo>
                  <a:pt x="1619936" y="783785"/>
                  <a:pt x="1679060" y="800387"/>
                  <a:pt x="1679060" y="800387"/>
                </a:cubicBezTo>
                <a:cubicBezTo>
                  <a:pt x="1732279" y="785873"/>
                  <a:pt x="1794588" y="723746"/>
                  <a:pt x="1838718" y="756844"/>
                </a:cubicBezTo>
                <a:cubicBezTo>
                  <a:pt x="1885325" y="791799"/>
                  <a:pt x="1841807" y="873889"/>
                  <a:pt x="1853232" y="931016"/>
                </a:cubicBezTo>
                <a:cubicBezTo>
                  <a:pt x="1856653" y="948121"/>
                  <a:pt x="1871093" y="961157"/>
                  <a:pt x="1882260" y="974558"/>
                </a:cubicBezTo>
                <a:cubicBezTo>
                  <a:pt x="1917184" y="1016466"/>
                  <a:pt x="1926532" y="1018587"/>
                  <a:pt x="1969346" y="1047130"/>
                </a:cubicBezTo>
                <a:cubicBezTo>
                  <a:pt x="1979022" y="1061644"/>
                  <a:pt x="1986040" y="1078338"/>
                  <a:pt x="1998375" y="1090673"/>
                </a:cubicBezTo>
                <a:cubicBezTo>
                  <a:pt x="2010710" y="1103008"/>
                  <a:pt x="2032242" y="1105187"/>
                  <a:pt x="2041918" y="1119701"/>
                </a:cubicBezTo>
                <a:cubicBezTo>
                  <a:pt x="2052983" y="1136299"/>
                  <a:pt x="2050952" y="1158578"/>
                  <a:pt x="2056432" y="1177758"/>
                </a:cubicBezTo>
                <a:cubicBezTo>
                  <a:pt x="2060635" y="1192469"/>
                  <a:pt x="2062459" y="1208571"/>
                  <a:pt x="2070946" y="1221301"/>
                </a:cubicBezTo>
                <a:cubicBezTo>
                  <a:pt x="2100493" y="1265622"/>
                  <a:pt x="2163129" y="1294066"/>
                  <a:pt x="2201575" y="1322901"/>
                </a:cubicBezTo>
                <a:cubicBezTo>
                  <a:pt x="2220927" y="1337415"/>
                  <a:pt x="2241265" y="1350701"/>
                  <a:pt x="2259632" y="1366444"/>
                </a:cubicBezTo>
                <a:cubicBezTo>
                  <a:pt x="2275217" y="1379802"/>
                  <a:pt x="2286096" y="1398601"/>
                  <a:pt x="2303175" y="1409987"/>
                </a:cubicBezTo>
                <a:cubicBezTo>
                  <a:pt x="2315905" y="1418474"/>
                  <a:pt x="2332204" y="1419663"/>
                  <a:pt x="2346718" y="1424501"/>
                </a:cubicBezTo>
                <a:cubicBezTo>
                  <a:pt x="2351556" y="1439015"/>
                  <a:pt x="2363396" y="1452898"/>
                  <a:pt x="2361232" y="1468044"/>
                </a:cubicBezTo>
                <a:cubicBezTo>
                  <a:pt x="2356544" y="1500859"/>
                  <a:pt x="2305876" y="1561204"/>
                  <a:pt x="2288660" y="1584158"/>
                </a:cubicBezTo>
                <a:cubicBezTo>
                  <a:pt x="2253860" y="1688559"/>
                  <a:pt x="2296081" y="1558183"/>
                  <a:pt x="2259632" y="1685758"/>
                </a:cubicBezTo>
                <a:cubicBezTo>
                  <a:pt x="2255429" y="1700469"/>
                  <a:pt x="2249144" y="1714541"/>
                  <a:pt x="2245118" y="1729301"/>
                </a:cubicBezTo>
                <a:cubicBezTo>
                  <a:pt x="2234621" y="1767791"/>
                  <a:pt x="2228705" y="1807567"/>
                  <a:pt x="2216089" y="1845416"/>
                </a:cubicBezTo>
                <a:cubicBezTo>
                  <a:pt x="2211251" y="1859930"/>
                  <a:pt x="2210061" y="1876228"/>
                  <a:pt x="2201575" y="1888958"/>
                </a:cubicBezTo>
                <a:cubicBezTo>
                  <a:pt x="2190189" y="1906037"/>
                  <a:pt x="2170634" y="1916298"/>
                  <a:pt x="2158032" y="1932501"/>
                </a:cubicBezTo>
                <a:cubicBezTo>
                  <a:pt x="2136613" y="1960040"/>
                  <a:pt x="2099975" y="2019587"/>
                  <a:pt x="2099975" y="2019587"/>
                </a:cubicBezTo>
                <a:cubicBezTo>
                  <a:pt x="2069765" y="2140420"/>
                  <a:pt x="2106550" y="2020949"/>
                  <a:pt x="2056432" y="2121187"/>
                </a:cubicBezTo>
                <a:cubicBezTo>
                  <a:pt x="2049590" y="2134871"/>
                  <a:pt x="2049348" y="2151356"/>
                  <a:pt x="2041918" y="2164730"/>
                </a:cubicBezTo>
                <a:cubicBezTo>
                  <a:pt x="2024975" y="2195228"/>
                  <a:pt x="1983860" y="2251816"/>
                  <a:pt x="1983860" y="2251816"/>
                </a:cubicBezTo>
                <a:cubicBezTo>
                  <a:pt x="1979839" y="2271921"/>
                  <a:pt x="1968779" y="2342826"/>
                  <a:pt x="1954832" y="2367930"/>
                </a:cubicBezTo>
                <a:cubicBezTo>
                  <a:pt x="1937889" y="2398428"/>
                  <a:pt x="1916128" y="2425987"/>
                  <a:pt x="1896775" y="2455016"/>
                </a:cubicBezTo>
                <a:cubicBezTo>
                  <a:pt x="1859260" y="2511287"/>
                  <a:pt x="1884293" y="2493042"/>
                  <a:pt x="1824203" y="2513073"/>
                </a:cubicBezTo>
                <a:cubicBezTo>
                  <a:pt x="1809689" y="2508235"/>
                  <a:pt x="1792607" y="2508116"/>
                  <a:pt x="1780660" y="2498558"/>
                </a:cubicBezTo>
                <a:cubicBezTo>
                  <a:pt x="1698732" y="2433015"/>
                  <a:pt x="1820169" y="2465496"/>
                  <a:pt x="1722603" y="2367930"/>
                </a:cubicBezTo>
                <a:cubicBezTo>
                  <a:pt x="1664955" y="2310282"/>
                  <a:pt x="1698974" y="2329365"/>
                  <a:pt x="1621003" y="2309873"/>
                </a:cubicBezTo>
                <a:cubicBezTo>
                  <a:pt x="1496213" y="2226679"/>
                  <a:pt x="1654101" y="2326422"/>
                  <a:pt x="1533918" y="2266330"/>
                </a:cubicBezTo>
                <a:cubicBezTo>
                  <a:pt x="1518316" y="2258529"/>
                  <a:pt x="1506316" y="2244386"/>
                  <a:pt x="1490375" y="2237301"/>
                </a:cubicBezTo>
                <a:cubicBezTo>
                  <a:pt x="1462413" y="2224874"/>
                  <a:pt x="1403289" y="2208273"/>
                  <a:pt x="1403289" y="2208273"/>
                </a:cubicBezTo>
                <a:cubicBezTo>
                  <a:pt x="1264383" y="2069367"/>
                  <a:pt x="1442235" y="2234237"/>
                  <a:pt x="1316203" y="2150216"/>
                </a:cubicBezTo>
                <a:cubicBezTo>
                  <a:pt x="1299124" y="2138830"/>
                  <a:pt x="1288429" y="2119814"/>
                  <a:pt x="1272660" y="2106673"/>
                </a:cubicBezTo>
                <a:cubicBezTo>
                  <a:pt x="1219698" y="2062537"/>
                  <a:pt x="1232441" y="2094357"/>
                  <a:pt x="1185575" y="2034101"/>
                </a:cubicBezTo>
                <a:cubicBezTo>
                  <a:pt x="1091954" y="1913732"/>
                  <a:pt x="1157733" y="1987698"/>
                  <a:pt x="1098489" y="1888958"/>
                </a:cubicBezTo>
                <a:cubicBezTo>
                  <a:pt x="1080539" y="1859042"/>
                  <a:pt x="1059784" y="1830901"/>
                  <a:pt x="1040432" y="1801873"/>
                </a:cubicBezTo>
                <a:lnTo>
                  <a:pt x="1011403" y="1758330"/>
                </a:lnTo>
                <a:cubicBezTo>
                  <a:pt x="984921" y="1718606"/>
                  <a:pt x="984667" y="1706129"/>
                  <a:pt x="938832" y="1685758"/>
                </a:cubicBezTo>
                <a:cubicBezTo>
                  <a:pt x="893565" y="1665639"/>
                  <a:pt x="777558" y="1636086"/>
                  <a:pt x="735632" y="1627701"/>
                </a:cubicBezTo>
                <a:cubicBezTo>
                  <a:pt x="514434" y="1583462"/>
                  <a:pt x="639732" y="1601751"/>
                  <a:pt x="358260" y="1584158"/>
                </a:cubicBezTo>
                <a:cubicBezTo>
                  <a:pt x="338908" y="1579320"/>
                  <a:pt x="319383" y="1575124"/>
                  <a:pt x="300203" y="1569644"/>
                </a:cubicBezTo>
                <a:cubicBezTo>
                  <a:pt x="285492" y="1565441"/>
                  <a:pt x="271503" y="1558841"/>
                  <a:pt x="256660" y="1555130"/>
                </a:cubicBezTo>
                <a:cubicBezTo>
                  <a:pt x="232727" y="1549147"/>
                  <a:pt x="208171" y="1545968"/>
                  <a:pt x="184089" y="1540616"/>
                </a:cubicBezTo>
                <a:cubicBezTo>
                  <a:pt x="164616" y="1536289"/>
                  <a:pt x="145384" y="1530939"/>
                  <a:pt x="126032" y="1526101"/>
                </a:cubicBezTo>
                <a:cubicBezTo>
                  <a:pt x="97003" y="1497073"/>
                  <a:pt x="0" y="1451998"/>
                  <a:pt x="38946" y="1439016"/>
                </a:cubicBezTo>
                <a:cubicBezTo>
                  <a:pt x="53460" y="1434178"/>
                  <a:pt x="68805" y="1431343"/>
                  <a:pt x="82489" y="1424501"/>
                </a:cubicBezTo>
                <a:cubicBezTo>
                  <a:pt x="166980" y="1382255"/>
                  <a:pt x="97718" y="1385323"/>
                  <a:pt x="213118" y="1308387"/>
                </a:cubicBezTo>
                <a:lnTo>
                  <a:pt x="256660" y="1279358"/>
                </a:lnTo>
                <a:cubicBezTo>
                  <a:pt x="261498" y="1264844"/>
                  <a:pt x="269904" y="1251062"/>
                  <a:pt x="271175" y="1235816"/>
                </a:cubicBezTo>
                <a:cubicBezTo>
                  <a:pt x="301660" y="870003"/>
                  <a:pt x="251232" y="1034390"/>
                  <a:pt x="300203" y="887473"/>
                </a:cubicBezTo>
                <a:cubicBezTo>
                  <a:pt x="308645" y="760845"/>
                  <a:pt x="303070" y="701835"/>
                  <a:pt x="329232" y="597187"/>
                </a:cubicBezTo>
                <a:cubicBezTo>
                  <a:pt x="332943" y="582344"/>
                  <a:pt x="336904" y="567328"/>
                  <a:pt x="343746" y="553644"/>
                </a:cubicBezTo>
                <a:cubicBezTo>
                  <a:pt x="351547" y="538042"/>
                  <a:pt x="363099" y="524615"/>
                  <a:pt x="372775" y="510101"/>
                </a:cubicBezTo>
                <a:cubicBezTo>
                  <a:pt x="412388" y="391262"/>
                  <a:pt x="419268" y="408737"/>
                  <a:pt x="387289" y="248844"/>
                </a:cubicBezTo>
                <a:cubicBezTo>
                  <a:pt x="383868" y="231739"/>
                  <a:pt x="367936" y="219815"/>
                  <a:pt x="358260" y="205301"/>
                </a:cubicBezTo>
                <a:cubicBezTo>
                  <a:pt x="412066" y="151495"/>
                  <a:pt x="381277" y="161758"/>
                  <a:pt x="445346" y="161758"/>
                </a:cubicBezTo>
              </a:path>
            </a:pathLst>
          </a:custGeom>
          <a:ln w="571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Freeform 10"/>
          <p:cNvSpPr/>
          <p:nvPr/>
        </p:nvSpPr>
        <p:spPr>
          <a:xfrm>
            <a:off x="4717143" y="629781"/>
            <a:ext cx="2757714" cy="2882676"/>
          </a:xfrm>
          <a:custGeom>
            <a:avLst/>
            <a:gdLst>
              <a:gd name="connsiteX0" fmla="*/ 0 w 2757714"/>
              <a:gd name="connsiteY0" fmla="*/ 647476 h 2882676"/>
              <a:gd name="connsiteX1" fmla="*/ 159657 w 2757714"/>
              <a:gd name="connsiteY1" fmla="*/ 618448 h 2882676"/>
              <a:gd name="connsiteX2" fmla="*/ 203200 w 2757714"/>
              <a:gd name="connsiteY2" fmla="*/ 589419 h 2882676"/>
              <a:gd name="connsiteX3" fmla="*/ 304800 w 2757714"/>
              <a:gd name="connsiteY3" fmla="*/ 473305 h 2882676"/>
              <a:gd name="connsiteX4" fmla="*/ 420914 w 2757714"/>
              <a:gd name="connsiteY4" fmla="*/ 299133 h 2882676"/>
              <a:gd name="connsiteX5" fmla="*/ 449943 w 2757714"/>
              <a:gd name="connsiteY5" fmla="*/ 255590 h 2882676"/>
              <a:gd name="connsiteX6" fmla="*/ 493486 w 2757714"/>
              <a:gd name="connsiteY6" fmla="*/ 241076 h 2882676"/>
              <a:gd name="connsiteX7" fmla="*/ 566057 w 2757714"/>
              <a:gd name="connsiteY7" fmla="*/ 168505 h 2882676"/>
              <a:gd name="connsiteX8" fmla="*/ 696686 w 2757714"/>
              <a:gd name="connsiteY8" fmla="*/ 52390 h 2882676"/>
              <a:gd name="connsiteX9" fmla="*/ 725714 w 2757714"/>
              <a:gd name="connsiteY9" fmla="*/ 8848 h 2882676"/>
              <a:gd name="connsiteX10" fmla="*/ 1045028 w 2757714"/>
              <a:gd name="connsiteY10" fmla="*/ 23362 h 2882676"/>
              <a:gd name="connsiteX11" fmla="*/ 1117600 w 2757714"/>
              <a:gd name="connsiteY11" fmla="*/ 37876 h 2882676"/>
              <a:gd name="connsiteX12" fmla="*/ 1161143 w 2757714"/>
              <a:gd name="connsiteY12" fmla="*/ 52390 h 2882676"/>
              <a:gd name="connsiteX13" fmla="*/ 1509486 w 2757714"/>
              <a:gd name="connsiteY13" fmla="*/ 66905 h 2882676"/>
              <a:gd name="connsiteX14" fmla="*/ 1567543 w 2757714"/>
              <a:gd name="connsiteY14" fmla="*/ 153990 h 2882676"/>
              <a:gd name="connsiteX15" fmla="*/ 1596571 w 2757714"/>
              <a:gd name="connsiteY15" fmla="*/ 255590 h 2882676"/>
              <a:gd name="connsiteX16" fmla="*/ 1698171 w 2757714"/>
              <a:gd name="connsiteY16" fmla="*/ 241076 h 2882676"/>
              <a:gd name="connsiteX17" fmla="*/ 1741714 w 2757714"/>
              <a:gd name="connsiteY17" fmla="*/ 212048 h 2882676"/>
              <a:gd name="connsiteX18" fmla="*/ 1785257 w 2757714"/>
              <a:gd name="connsiteY18" fmla="*/ 197533 h 2882676"/>
              <a:gd name="connsiteX19" fmla="*/ 1872343 w 2757714"/>
              <a:gd name="connsiteY19" fmla="*/ 153990 h 2882676"/>
              <a:gd name="connsiteX20" fmla="*/ 1915886 w 2757714"/>
              <a:gd name="connsiteY20" fmla="*/ 168505 h 2882676"/>
              <a:gd name="connsiteX21" fmla="*/ 1944914 w 2757714"/>
              <a:gd name="connsiteY21" fmla="*/ 212048 h 2882676"/>
              <a:gd name="connsiteX22" fmla="*/ 1988457 w 2757714"/>
              <a:gd name="connsiteY22" fmla="*/ 342676 h 2882676"/>
              <a:gd name="connsiteX23" fmla="*/ 2002971 w 2757714"/>
              <a:gd name="connsiteY23" fmla="*/ 386219 h 2882676"/>
              <a:gd name="connsiteX24" fmla="*/ 2075543 w 2757714"/>
              <a:gd name="connsiteY24" fmla="*/ 458790 h 2882676"/>
              <a:gd name="connsiteX25" fmla="*/ 2119086 w 2757714"/>
              <a:gd name="connsiteY25" fmla="*/ 589419 h 2882676"/>
              <a:gd name="connsiteX26" fmla="*/ 2133600 w 2757714"/>
              <a:gd name="connsiteY26" fmla="*/ 632962 h 2882676"/>
              <a:gd name="connsiteX27" fmla="*/ 2177143 w 2757714"/>
              <a:gd name="connsiteY27" fmla="*/ 676505 h 2882676"/>
              <a:gd name="connsiteX28" fmla="*/ 2206171 w 2757714"/>
              <a:gd name="connsiteY28" fmla="*/ 763590 h 2882676"/>
              <a:gd name="connsiteX29" fmla="*/ 2235200 w 2757714"/>
              <a:gd name="connsiteY29" fmla="*/ 807133 h 2882676"/>
              <a:gd name="connsiteX30" fmla="*/ 2322286 w 2757714"/>
              <a:gd name="connsiteY30" fmla="*/ 879705 h 2882676"/>
              <a:gd name="connsiteX31" fmla="*/ 2365828 w 2757714"/>
              <a:gd name="connsiteY31" fmla="*/ 894219 h 2882676"/>
              <a:gd name="connsiteX32" fmla="*/ 2409371 w 2757714"/>
              <a:gd name="connsiteY32" fmla="*/ 937762 h 2882676"/>
              <a:gd name="connsiteX33" fmla="*/ 2452914 w 2757714"/>
              <a:gd name="connsiteY33" fmla="*/ 966790 h 2882676"/>
              <a:gd name="connsiteX34" fmla="*/ 2481943 w 2757714"/>
              <a:gd name="connsiteY34" fmla="*/ 1010333 h 2882676"/>
              <a:gd name="connsiteX35" fmla="*/ 2569028 w 2757714"/>
              <a:gd name="connsiteY35" fmla="*/ 1039362 h 2882676"/>
              <a:gd name="connsiteX36" fmla="*/ 2757714 w 2757714"/>
              <a:gd name="connsiteY36" fmla="*/ 1068390 h 2882676"/>
              <a:gd name="connsiteX37" fmla="*/ 2714171 w 2757714"/>
              <a:gd name="connsiteY37" fmla="*/ 1111933 h 2882676"/>
              <a:gd name="connsiteX38" fmla="*/ 2685143 w 2757714"/>
              <a:gd name="connsiteY38" fmla="*/ 1155476 h 2882676"/>
              <a:gd name="connsiteX39" fmla="*/ 2641600 w 2757714"/>
              <a:gd name="connsiteY39" fmla="*/ 1184505 h 2882676"/>
              <a:gd name="connsiteX40" fmla="*/ 2627086 w 2757714"/>
              <a:gd name="connsiteY40" fmla="*/ 1257076 h 2882676"/>
              <a:gd name="connsiteX41" fmla="*/ 2612571 w 2757714"/>
              <a:gd name="connsiteY41" fmla="*/ 1300619 h 2882676"/>
              <a:gd name="connsiteX42" fmla="*/ 2685143 w 2757714"/>
              <a:gd name="connsiteY42" fmla="*/ 1489305 h 2882676"/>
              <a:gd name="connsiteX43" fmla="*/ 2670628 w 2757714"/>
              <a:gd name="connsiteY43" fmla="*/ 1605419 h 2882676"/>
              <a:gd name="connsiteX44" fmla="*/ 2583543 w 2757714"/>
              <a:gd name="connsiteY44" fmla="*/ 1692505 h 2882676"/>
              <a:gd name="connsiteX45" fmla="*/ 2540000 w 2757714"/>
              <a:gd name="connsiteY45" fmla="*/ 1779590 h 2882676"/>
              <a:gd name="connsiteX46" fmla="*/ 2525486 w 2757714"/>
              <a:gd name="connsiteY46" fmla="*/ 1823133 h 2882676"/>
              <a:gd name="connsiteX47" fmla="*/ 2438400 w 2757714"/>
              <a:gd name="connsiteY47" fmla="*/ 1881190 h 2882676"/>
              <a:gd name="connsiteX48" fmla="*/ 2394857 w 2757714"/>
              <a:gd name="connsiteY48" fmla="*/ 1924733 h 2882676"/>
              <a:gd name="connsiteX49" fmla="*/ 2365828 w 2757714"/>
              <a:gd name="connsiteY49" fmla="*/ 2011819 h 2882676"/>
              <a:gd name="connsiteX50" fmla="*/ 2336800 w 2757714"/>
              <a:gd name="connsiteY50" fmla="*/ 2113419 h 2882676"/>
              <a:gd name="connsiteX51" fmla="*/ 2351314 w 2757714"/>
              <a:gd name="connsiteY51" fmla="*/ 2244048 h 2882676"/>
              <a:gd name="connsiteX52" fmla="*/ 2380343 w 2757714"/>
              <a:gd name="connsiteY52" fmla="*/ 2287590 h 2882676"/>
              <a:gd name="connsiteX53" fmla="*/ 2394857 w 2757714"/>
              <a:gd name="connsiteY53" fmla="*/ 2331133 h 2882676"/>
              <a:gd name="connsiteX54" fmla="*/ 2423886 w 2757714"/>
              <a:gd name="connsiteY54" fmla="*/ 2432733 h 2882676"/>
              <a:gd name="connsiteX55" fmla="*/ 2467428 w 2757714"/>
              <a:gd name="connsiteY55" fmla="*/ 2461762 h 2882676"/>
              <a:gd name="connsiteX56" fmla="*/ 2496457 w 2757714"/>
              <a:gd name="connsiteY56" fmla="*/ 2505305 h 2882676"/>
              <a:gd name="connsiteX57" fmla="*/ 2583543 w 2757714"/>
              <a:gd name="connsiteY57" fmla="*/ 2548848 h 2882676"/>
              <a:gd name="connsiteX58" fmla="*/ 2641600 w 2757714"/>
              <a:gd name="connsiteY58" fmla="*/ 2635933 h 2882676"/>
              <a:gd name="connsiteX59" fmla="*/ 2670628 w 2757714"/>
              <a:gd name="connsiteY59" fmla="*/ 2723019 h 2882676"/>
              <a:gd name="connsiteX60" fmla="*/ 2699657 w 2757714"/>
              <a:gd name="connsiteY60" fmla="*/ 2824619 h 2882676"/>
              <a:gd name="connsiteX61" fmla="*/ 2699657 w 2757714"/>
              <a:gd name="connsiteY61" fmla="*/ 2882676 h 288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757714" h="2882676">
                <a:moveTo>
                  <a:pt x="0" y="647476"/>
                </a:moveTo>
                <a:cubicBezTo>
                  <a:pt x="40023" y="642473"/>
                  <a:pt x="114910" y="640822"/>
                  <a:pt x="159657" y="618448"/>
                </a:cubicBezTo>
                <a:cubicBezTo>
                  <a:pt x="175259" y="610647"/>
                  <a:pt x="188686" y="599095"/>
                  <a:pt x="203200" y="589419"/>
                </a:cubicBezTo>
                <a:cubicBezTo>
                  <a:pt x="270933" y="487819"/>
                  <a:pt x="232228" y="521685"/>
                  <a:pt x="304800" y="473305"/>
                </a:cubicBezTo>
                <a:lnTo>
                  <a:pt x="420914" y="299133"/>
                </a:lnTo>
                <a:cubicBezTo>
                  <a:pt x="430590" y="284619"/>
                  <a:pt x="433394" y="261106"/>
                  <a:pt x="449943" y="255590"/>
                </a:cubicBezTo>
                <a:lnTo>
                  <a:pt x="493486" y="241076"/>
                </a:lnTo>
                <a:cubicBezTo>
                  <a:pt x="583208" y="181261"/>
                  <a:pt x="495685" y="247673"/>
                  <a:pt x="566057" y="168505"/>
                </a:cubicBezTo>
                <a:cubicBezTo>
                  <a:pt x="638363" y="87161"/>
                  <a:pt x="630507" y="96510"/>
                  <a:pt x="696686" y="52390"/>
                </a:cubicBezTo>
                <a:cubicBezTo>
                  <a:pt x="706362" y="37876"/>
                  <a:pt x="708331" y="10297"/>
                  <a:pt x="725714" y="8848"/>
                </a:cubicBezTo>
                <a:cubicBezTo>
                  <a:pt x="831894" y="0"/>
                  <a:pt x="938771" y="15491"/>
                  <a:pt x="1045028" y="23362"/>
                </a:cubicBezTo>
                <a:cubicBezTo>
                  <a:pt x="1069630" y="25184"/>
                  <a:pt x="1093667" y="31893"/>
                  <a:pt x="1117600" y="37876"/>
                </a:cubicBezTo>
                <a:cubicBezTo>
                  <a:pt x="1132443" y="41587"/>
                  <a:pt x="1145885" y="51260"/>
                  <a:pt x="1161143" y="52390"/>
                </a:cubicBezTo>
                <a:cubicBezTo>
                  <a:pt x="1277041" y="60975"/>
                  <a:pt x="1393372" y="62067"/>
                  <a:pt x="1509486" y="66905"/>
                </a:cubicBezTo>
                <a:cubicBezTo>
                  <a:pt x="1543997" y="170440"/>
                  <a:pt x="1495061" y="45268"/>
                  <a:pt x="1567543" y="153990"/>
                </a:cubicBezTo>
                <a:cubicBezTo>
                  <a:pt x="1575872" y="166483"/>
                  <a:pt x="1594636" y="247849"/>
                  <a:pt x="1596571" y="255590"/>
                </a:cubicBezTo>
                <a:cubicBezTo>
                  <a:pt x="1630438" y="250752"/>
                  <a:pt x="1665403" y="250906"/>
                  <a:pt x="1698171" y="241076"/>
                </a:cubicBezTo>
                <a:cubicBezTo>
                  <a:pt x="1714879" y="236064"/>
                  <a:pt x="1726112" y="219849"/>
                  <a:pt x="1741714" y="212048"/>
                </a:cubicBezTo>
                <a:cubicBezTo>
                  <a:pt x="1755398" y="205206"/>
                  <a:pt x="1771573" y="204375"/>
                  <a:pt x="1785257" y="197533"/>
                </a:cubicBezTo>
                <a:cubicBezTo>
                  <a:pt x="1897803" y="141260"/>
                  <a:pt x="1762896" y="190474"/>
                  <a:pt x="1872343" y="153990"/>
                </a:cubicBezTo>
                <a:cubicBezTo>
                  <a:pt x="1886857" y="158828"/>
                  <a:pt x="1903939" y="158947"/>
                  <a:pt x="1915886" y="168505"/>
                </a:cubicBezTo>
                <a:cubicBezTo>
                  <a:pt x="1929507" y="179402"/>
                  <a:pt x="1937829" y="196108"/>
                  <a:pt x="1944914" y="212048"/>
                </a:cubicBezTo>
                <a:cubicBezTo>
                  <a:pt x="1944920" y="212062"/>
                  <a:pt x="1981198" y="320898"/>
                  <a:pt x="1988457" y="342676"/>
                </a:cubicBezTo>
                <a:cubicBezTo>
                  <a:pt x="1993295" y="357190"/>
                  <a:pt x="1994484" y="373489"/>
                  <a:pt x="2002971" y="386219"/>
                </a:cubicBezTo>
                <a:cubicBezTo>
                  <a:pt x="2041676" y="444276"/>
                  <a:pt x="2017486" y="420086"/>
                  <a:pt x="2075543" y="458790"/>
                </a:cubicBezTo>
                <a:lnTo>
                  <a:pt x="2119086" y="589419"/>
                </a:lnTo>
                <a:cubicBezTo>
                  <a:pt x="2123924" y="603933"/>
                  <a:pt x="2122782" y="622144"/>
                  <a:pt x="2133600" y="632962"/>
                </a:cubicBezTo>
                <a:lnTo>
                  <a:pt x="2177143" y="676505"/>
                </a:lnTo>
                <a:cubicBezTo>
                  <a:pt x="2186819" y="705533"/>
                  <a:pt x="2189198" y="738131"/>
                  <a:pt x="2206171" y="763590"/>
                </a:cubicBezTo>
                <a:cubicBezTo>
                  <a:pt x="2215847" y="778104"/>
                  <a:pt x="2224033" y="793732"/>
                  <a:pt x="2235200" y="807133"/>
                </a:cubicBezTo>
                <a:cubicBezTo>
                  <a:pt x="2258128" y="834647"/>
                  <a:pt x="2289666" y="863395"/>
                  <a:pt x="2322286" y="879705"/>
                </a:cubicBezTo>
                <a:cubicBezTo>
                  <a:pt x="2335970" y="886547"/>
                  <a:pt x="2351314" y="889381"/>
                  <a:pt x="2365828" y="894219"/>
                </a:cubicBezTo>
                <a:cubicBezTo>
                  <a:pt x="2380342" y="908733"/>
                  <a:pt x="2393602" y="924621"/>
                  <a:pt x="2409371" y="937762"/>
                </a:cubicBezTo>
                <a:cubicBezTo>
                  <a:pt x="2422772" y="948929"/>
                  <a:pt x="2440579" y="954455"/>
                  <a:pt x="2452914" y="966790"/>
                </a:cubicBezTo>
                <a:cubicBezTo>
                  <a:pt x="2465249" y="979125"/>
                  <a:pt x="2467150" y="1001088"/>
                  <a:pt x="2481943" y="1010333"/>
                </a:cubicBezTo>
                <a:cubicBezTo>
                  <a:pt x="2507891" y="1026550"/>
                  <a:pt x="2539024" y="1033361"/>
                  <a:pt x="2569028" y="1039362"/>
                </a:cubicBezTo>
                <a:cubicBezTo>
                  <a:pt x="2679848" y="1061525"/>
                  <a:pt x="2617121" y="1050816"/>
                  <a:pt x="2757714" y="1068390"/>
                </a:cubicBezTo>
                <a:cubicBezTo>
                  <a:pt x="2743200" y="1082904"/>
                  <a:pt x="2727312" y="1096164"/>
                  <a:pt x="2714171" y="1111933"/>
                </a:cubicBezTo>
                <a:cubicBezTo>
                  <a:pt x="2703004" y="1125334"/>
                  <a:pt x="2697478" y="1143141"/>
                  <a:pt x="2685143" y="1155476"/>
                </a:cubicBezTo>
                <a:cubicBezTo>
                  <a:pt x="2672808" y="1167811"/>
                  <a:pt x="2656114" y="1174829"/>
                  <a:pt x="2641600" y="1184505"/>
                </a:cubicBezTo>
                <a:cubicBezTo>
                  <a:pt x="2636762" y="1208695"/>
                  <a:pt x="2633069" y="1233143"/>
                  <a:pt x="2627086" y="1257076"/>
                </a:cubicBezTo>
                <a:cubicBezTo>
                  <a:pt x="2623375" y="1271919"/>
                  <a:pt x="2611398" y="1285365"/>
                  <a:pt x="2612571" y="1300619"/>
                </a:cubicBezTo>
                <a:cubicBezTo>
                  <a:pt x="2623589" y="1443853"/>
                  <a:pt x="2615880" y="1420042"/>
                  <a:pt x="2685143" y="1489305"/>
                </a:cubicBezTo>
                <a:cubicBezTo>
                  <a:pt x="2680305" y="1528010"/>
                  <a:pt x="2688072" y="1570531"/>
                  <a:pt x="2670628" y="1605419"/>
                </a:cubicBezTo>
                <a:cubicBezTo>
                  <a:pt x="2652269" y="1642137"/>
                  <a:pt x="2583543" y="1692505"/>
                  <a:pt x="2583543" y="1692505"/>
                </a:cubicBezTo>
                <a:cubicBezTo>
                  <a:pt x="2547056" y="1801960"/>
                  <a:pt x="2596276" y="1667037"/>
                  <a:pt x="2540000" y="1779590"/>
                </a:cubicBezTo>
                <a:cubicBezTo>
                  <a:pt x="2533158" y="1793274"/>
                  <a:pt x="2536304" y="1812315"/>
                  <a:pt x="2525486" y="1823133"/>
                </a:cubicBezTo>
                <a:cubicBezTo>
                  <a:pt x="2500816" y="1847803"/>
                  <a:pt x="2463070" y="1856520"/>
                  <a:pt x="2438400" y="1881190"/>
                </a:cubicBezTo>
                <a:lnTo>
                  <a:pt x="2394857" y="1924733"/>
                </a:lnTo>
                <a:cubicBezTo>
                  <a:pt x="2385181" y="1953762"/>
                  <a:pt x="2373249" y="1982134"/>
                  <a:pt x="2365828" y="2011819"/>
                </a:cubicBezTo>
                <a:cubicBezTo>
                  <a:pt x="2347603" y="2084719"/>
                  <a:pt x="2357622" y="2050952"/>
                  <a:pt x="2336800" y="2113419"/>
                </a:cubicBezTo>
                <a:cubicBezTo>
                  <a:pt x="2341638" y="2156962"/>
                  <a:pt x="2340688" y="2201545"/>
                  <a:pt x="2351314" y="2244048"/>
                </a:cubicBezTo>
                <a:cubicBezTo>
                  <a:pt x="2355545" y="2260971"/>
                  <a:pt x="2372542" y="2271988"/>
                  <a:pt x="2380343" y="2287590"/>
                </a:cubicBezTo>
                <a:cubicBezTo>
                  <a:pt x="2387185" y="2301274"/>
                  <a:pt x="2390654" y="2316422"/>
                  <a:pt x="2394857" y="2331133"/>
                </a:cubicBezTo>
                <a:cubicBezTo>
                  <a:pt x="2396017" y="2335193"/>
                  <a:pt x="2416151" y="2423064"/>
                  <a:pt x="2423886" y="2432733"/>
                </a:cubicBezTo>
                <a:cubicBezTo>
                  <a:pt x="2434783" y="2446354"/>
                  <a:pt x="2452914" y="2452086"/>
                  <a:pt x="2467428" y="2461762"/>
                </a:cubicBezTo>
                <a:cubicBezTo>
                  <a:pt x="2477104" y="2476276"/>
                  <a:pt x="2484122" y="2492970"/>
                  <a:pt x="2496457" y="2505305"/>
                </a:cubicBezTo>
                <a:cubicBezTo>
                  <a:pt x="2524592" y="2533440"/>
                  <a:pt x="2548130" y="2537043"/>
                  <a:pt x="2583543" y="2548848"/>
                </a:cubicBezTo>
                <a:cubicBezTo>
                  <a:pt x="2631561" y="2692901"/>
                  <a:pt x="2550997" y="2472846"/>
                  <a:pt x="2641600" y="2635933"/>
                </a:cubicBezTo>
                <a:cubicBezTo>
                  <a:pt x="2656460" y="2662681"/>
                  <a:pt x="2663206" y="2693334"/>
                  <a:pt x="2670628" y="2723019"/>
                </a:cubicBezTo>
                <a:cubicBezTo>
                  <a:pt x="2688854" y="2795919"/>
                  <a:pt x="2678835" y="2762152"/>
                  <a:pt x="2699657" y="2824619"/>
                </a:cubicBezTo>
                <a:cubicBezTo>
                  <a:pt x="2682979" y="2874653"/>
                  <a:pt x="2674325" y="2857344"/>
                  <a:pt x="2699657" y="2882676"/>
                </a:cubicBezTo>
              </a:path>
            </a:pathLst>
          </a:custGeom>
          <a:ln w="76200">
            <a:solidFill>
              <a:srgbClr val="AC692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TextBox 12"/>
          <p:cNvSpPr txBox="1"/>
          <p:nvPr/>
        </p:nvSpPr>
        <p:spPr>
          <a:xfrm>
            <a:off x="7440223" y="6429396"/>
            <a:ext cx="1714513" cy="446276"/>
          </a:xfrm>
          <a:prstGeom prst="rect">
            <a:avLst/>
          </a:prstGeom>
          <a:noFill/>
          <a:ln w="38100">
            <a:noFill/>
          </a:ln>
        </p:spPr>
        <p:txBody>
          <a:bodyPr wrap="square" rtlCol="0">
            <a:spAutoFit/>
          </a:bodyPr>
          <a:lstStyle/>
          <a:p>
            <a:r>
              <a:rPr lang="en-US" sz="2300" dirty="0" smtClean="0">
                <a:ln w="9525">
                  <a:noFill/>
                </a:ln>
                <a:solidFill>
                  <a:schemeClr val="tx1">
                    <a:lumMod val="75000"/>
                  </a:schemeClr>
                </a:solidFill>
              </a:rPr>
              <a:t>Mrunal.org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506"/>
                                        </p:tgtEl>
                                        <p:attrNameLst>
                                          <p:attrName>style.visibility</p:attrName>
                                        </p:attrNameLst>
                                      </p:cBhvr>
                                      <p:to>
                                        <p:strVal val="visible"/>
                                      </p:to>
                                    </p:set>
                                    <p:animEffect transition="in" filter="blinds(horizontal)">
                                      <p:cBhvr>
                                        <p:cTn id="12" dur="500"/>
                                        <p:tgtEl>
                                          <p:spTgt spid="2150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1"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1"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horizontal)">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1"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linds(horizontal)">
                                      <p:cBhvr>
                                        <p:cTn id="33" dur="500"/>
                                        <p:tgtEl>
                                          <p:spTgt spid="7"/>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linds(horizontal)">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1"/>
      <p:bldP spid="6" grpId="1"/>
      <p:bldP spid="7" grpId="1"/>
      <p:bldP spid="8" grpId="0" animBg="1"/>
      <p:bldP spid="10" grpId="0" animBg="1"/>
      <p:bldP spid="11" grpId="0" animBg="1"/>
    </p:bldLst>
  </p:timing>
</p:sld>
</file>

<file path=ppt/theme/theme1.xml><?xml version="1.0" encoding="utf-8"?>
<a:theme xmlns:a="http://schemas.openxmlformats.org/drawingml/2006/main" name="Final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Final Template</Template>
  <TotalTime>1243</TotalTime>
  <Words>3208</Words>
  <Application>Microsoft Office PowerPoint</Application>
  <PresentationFormat>On-screen Show (4:3)</PresentationFormat>
  <Paragraphs>314</Paragraphs>
  <Slides>50</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Edwardian Script ITC</vt:lpstr>
      <vt:lpstr>Wingdings</vt:lpstr>
      <vt:lpstr>Final Template</vt:lpstr>
      <vt:lpstr> Islamic State- Rise &amp; Implications</vt:lpstr>
      <vt:lpstr>Background</vt:lpstr>
      <vt:lpstr>History</vt:lpstr>
      <vt:lpstr>History</vt:lpstr>
      <vt:lpstr>Schism and fight for Successor</vt:lpstr>
      <vt:lpstr>Ottoman Empire</vt:lpstr>
      <vt:lpstr>Safavid Empire </vt:lpstr>
      <vt:lpstr>Understanding Middle East</vt:lpstr>
      <vt:lpstr>Understanding Iraq </vt:lpstr>
      <vt:lpstr>Fall of Ottoman Empire- Sykes Picot Agreement</vt:lpstr>
      <vt:lpstr>Iraq History – Rise of Saddam</vt:lpstr>
      <vt:lpstr>Reign of Terror for Shia and Kurds</vt:lpstr>
      <vt:lpstr>Reign of Terror for Shia and Kurds</vt:lpstr>
      <vt:lpstr>Reign of Terror for Shia and Kurds</vt:lpstr>
      <vt:lpstr>Oil Reserves</vt:lpstr>
      <vt:lpstr>US Invasion of 2003</vt:lpstr>
      <vt:lpstr>Insurgency on the rise </vt:lpstr>
      <vt:lpstr>Civil War and Ethnic Cleansing of Baghdad</vt:lpstr>
      <vt:lpstr>Role of the New Government</vt:lpstr>
      <vt:lpstr>Protest Movement</vt:lpstr>
      <vt:lpstr>Background- Parallel Developments in Arab Countries </vt:lpstr>
      <vt:lpstr>Rise of ISIS and Syria's civil war </vt:lpstr>
      <vt:lpstr>Rise of ISIS and Syria's civil war</vt:lpstr>
      <vt:lpstr>Rise of ISIS and Syria's civil war</vt:lpstr>
      <vt:lpstr>Rise of ISIS and Syria's civil war</vt:lpstr>
      <vt:lpstr>Rise of ISIS and Syria's civil war</vt:lpstr>
      <vt:lpstr>Reasons for rise of ISIS</vt:lpstr>
      <vt:lpstr>Reasons for rise of ISIS</vt:lpstr>
      <vt:lpstr>ISIS organisational Set up</vt:lpstr>
      <vt:lpstr>Global Strategy to tackle ISIS</vt:lpstr>
      <vt:lpstr>Global Strategy to tackle ISIS</vt:lpstr>
      <vt:lpstr>Area under Control</vt:lpstr>
      <vt:lpstr>Major Influence zone of IS</vt:lpstr>
      <vt:lpstr>Implications and policy options for India</vt:lpstr>
      <vt:lpstr>Implications and policy options for India</vt:lpstr>
      <vt:lpstr>Implications and policy options for India</vt:lpstr>
      <vt:lpstr>Implications and policy options for India</vt:lpstr>
      <vt:lpstr>Implications and policy options for India</vt:lpstr>
      <vt:lpstr>Implications and policy options for India</vt:lpstr>
      <vt:lpstr>Implications and policy options for India</vt:lpstr>
      <vt:lpstr>Implications and policy options for India</vt:lpstr>
      <vt:lpstr>Implications and policy options for India</vt:lpstr>
      <vt:lpstr>Implications and policy options for India</vt:lpstr>
      <vt:lpstr>Implications and policy options for India</vt:lpstr>
      <vt:lpstr>Implications and policy options for India</vt:lpstr>
      <vt:lpstr>Implications and policy options for India</vt:lpstr>
      <vt:lpstr>Implications and policy options for India</vt:lpstr>
      <vt:lpstr>Implications and policy options for India</vt:lpstr>
      <vt:lpstr>Implications and policy options for India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Pratik</dc:creator>
  <cp:lastModifiedBy>Mrunal Patel</cp:lastModifiedBy>
  <cp:revision>163</cp:revision>
  <dcterms:created xsi:type="dcterms:W3CDTF">2015-07-09T07:12:34Z</dcterms:created>
  <dcterms:modified xsi:type="dcterms:W3CDTF">2015-11-24T12:31:13Z</dcterms:modified>
</cp:coreProperties>
</file>